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1.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pubs.aeaweb.org/doi/pdfplus/10.1257/jep.20.2.3" TargetMode="External"/><Relationship Id="rId3" Type="http://schemas.openxmlformats.org/officeDocument/2006/relationships/hyperlink" Target="https://github.com/braddelong/public-files/blob/master/econ-135-lecture-11.pptx" TargetMode="External"/><Relationship Id="rId4" Type="http://schemas.openxmlformats.org/officeDocument/2006/relationships/hyperlink" Target="https://delong.typepad.com/files/slouching-towards-utopia-fall-2019.zip" TargetMode="External"/><Relationship Id="rId5" Type="http://schemas.openxmlformats.org/officeDocument/2006/relationships/hyperlink" Target="https://github.com/braddelong/public-files/blob/master/econ-135-lecture-12.pptx" TargetMode="External"/><Relationship Id="rId6" Type="http://schemas.openxmlformats.org/officeDocument/2006/relationships/hyperlink" Target="https://delong.typepad.com/files/goldin-katz-race-i.pdf" TargetMode="External"/><Relationship Id="rId7" Type="http://schemas.openxmlformats.org/officeDocument/2006/relationships/hyperlink" Target="https://github.com/braddelong/public-files/blob/master/econ-135-lecture-13.pptx" TargetMode="External"/><Relationship Id="rId8" Type="http://schemas.openxmlformats.org/officeDocument/2006/relationships/hyperlink" Target="https://delong.typepad.com/files/findlay-orourke-selections.pdf" TargetMode="External"/><Relationship Id="rId9" Type="http://schemas.openxmlformats.org/officeDocument/2006/relationships/hyperlink" Target="https://github.com/braddelong/public-files/blob/master/econ-135-lecture-10.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1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6.png"/><Relationship Id="rId6" Type="http://schemas.openxmlformats.org/officeDocument/2006/relationships/image" Target="../media/image17.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49.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2.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11:…"/>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11:</a:t>
            </a:r>
          </a:p>
          <a:p>
            <a:pPr defTabSz="406908">
              <a:defRPr sz="5340"/>
            </a:pPr>
            <a:r>
              <a:t>3.3. Why Northwest Europe?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402336">
              <a:spcBef>
                <a:spcPts val="1000"/>
              </a:spcBef>
              <a:buSzTx/>
              <a:buFontTx/>
              <a:buNone/>
              <a:defRPr b="1" sz="3168">
                <a:latin typeface="+mj-lt"/>
                <a:ea typeface="+mj-ea"/>
                <a:cs typeface="+mj-cs"/>
                <a:sym typeface="Helvetica"/>
              </a:defRPr>
            </a:pPr>
          </a:p>
          <a:p>
            <a:pPr marL="0" indent="0" algn="ctr" defTabSz="402336">
              <a:spcBef>
                <a:spcPts val="1000"/>
              </a:spcBef>
              <a:buSzTx/>
              <a:buFontTx/>
              <a:buNone/>
              <a:defRPr b="1" sz="3168">
                <a:latin typeface="+mj-lt"/>
                <a:ea typeface="+mj-ea"/>
                <a:cs typeface="+mj-cs"/>
                <a:sym typeface="Helvetica"/>
              </a:defRPr>
            </a:pPr>
            <a:r>
              <a:t>Brad DeLong</a:t>
            </a:r>
          </a:p>
          <a:p>
            <a:pPr marL="0" indent="0" algn="ctr" defTabSz="402336">
              <a:spcBef>
                <a:spcPts val="1000"/>
              </a:spcBef>
              <a:buSzTx/>
              <a:buFontTx/>
              <a:buNone/>
              <a:defRPr sz="2112">
                <a:latin typeface="+mj-lt"/>
                <a:ea typeface="+mj-ea"/>
                <a:cs typeface="+mj-cs"/>
                <a:sym typeface="Helvetica"/>
              </a:defRPr>
            </a:pPr>
            <a:r>
              <a:t>Department of Economics and Blum Center, U.C. Berkeley; and WCEG</a:t>
            </a:r>
          </a:p>
          <a:p>
            <a:pPr marL="0" indent="0" algn="ctr" defTabSz="402336">
              <a:spcBef>
                <a:spcPts val="1000"/>
              </a:spcBef>
              <a:buSzTx/>
              <a:buFontTx/>
              <a:buNone/>
              <a:defRPr sz="2112">
                <a:latin typeface="+mj-lt"/>
                <a:ea typeface="+mj-ea"/>
                <a:cs typeface="+mj-cs"/>
                <a:sym typeface="Helvetica"/>
              </a:defRPr>
            </a:pPr>
            <a:r>
              <a:t>last revised: 2020-03-02</a:t>
            </a:r>
          </a:p>
          <a:p>
            <a:pPr marL="0" indent="0" algn="ctr" defTabSz="402336">
              <a:spcBef>
                <a:spcPts val="1000"/>
              </a:spcBef>
              <a:buSzTx/>
              <a:buFontTx/>
              <a:buNone/>
              <a:defRPr sz="2112">
                <a:latin typeface="+mj-lt"/>
                <a:ea typeface="+mj-ea"/>
                <a:cs typeface="+mj-cs"/>
                <a:sym typeface="Helvetica"/>
              </a:defRPr>
            </a:pPr>
            <a:r>
              <a:t>for presentation: 2020-03-03</a:t>
            </a: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1408">
                <a:latin typeface="+mj-lt"/>
                <a:ea typeface="+mj-ea"/>
                <a:cs typeface="+mj-cs"/>
                <a:sym typeface="Helvetica"/>
              </a:defRPr>
            </a:pPr>
            <a:r>
              <a:t>Original course by Melissa Dell (Harvard Econ 1342), revised by Brad DeLong</a:t>
            </a:r>
          </a:p>
          <a:p>
            <a:pPr marL="0" indent="0" algn="ctr" defTabSz="402336">
              <a:spcBef>
                <a:spcPts val="1000"/>
              </a:spcBef>
              <a:buSzTx/>
              <a:buFontTx/>
              <a:buNone/>
              <a:defRPr sz="1232">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https://github.com/braddelong/public-files/blob/master/econ-135-lecture-11.pptx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Invention and Innovation Deskill Workers, and Put Downward Pressure on the Demand for Labor"/>
          <p:cNvSpPr txBox="1"/>
          <p:nvPr>
            <p:ph type="title" idx="4294967295"/>
          </p:nvPr>
        </p:nvSpPr>
        <p:spPr>
          <a:xfrm>
            <a:off x="277663" y="-1"/>
            <a:ext cx="8572501" cy="1267124"/>
          </a:xfrm>
          <a:prstGeom prst="rect">
            <a:avLst/>
          </a:prstGeom>
        </p:spPr>
        <p:txBody>
          <a:bodyPr>
            <a:normAutofit fontScale="100000" lnSpcReduction="0"/>
          </a:bodyPr>
          <a:lstStyle>
            <a:lvl1pPr defTabSz="214884">
              <a:defRPr sz="2820">
                <a:latin typeface="+mj-lt"/>
                <a:ea typeface="+mj-ea"/>
                <a:cs typeface="+mj-cs"/>
                <a:sym typeface="Helvetica"/>
              </a:defRPr>
            </a:lvl1pPr>
          </a:lstStyle>
          <a:p>
            <a:pPr/>
            <a:r>
              <a:t>Invention and Innovation Deskill Workers, and Put Downward Pressure on the Demand for Labor</a:t>
            </a:r>
          </a:p>
        </p:txBody>
      </p:sp>
      <p:sp>
        <p:nvSpPr>
          <p:cNvPr id="72" name="Marx believes that machinery is not a complement to but a substitute for labor:…"/>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Marx believes that machinery is not a complement to but a substitute for labor:</a:t>
            </a:r>
          </a:p>
          <a:p>
            <a:pPr marL="240631" indent="-240631">
              <a:spcBef>
                <a:spcPts val="1200"/>
              </a:spcBef>
              <a:buFontTx/>
              <a:defRPr sz="2400">
                <a:latin typeface="Times New Roman"/>
                <a:ea typeface="Times New Roman"/>
                <a:cs typeface="Times New Roman"/>
                <a:sym typeface="Times New Roman"/>
              </a:defRPr>
            </a:pPr>
            <a:r>
              <a:t>“Since the demand for labour is determined not by the extent of the total capital but by its variable constituent alone, that demand falls progressively with the growth of the total capital, instead of rising in proportion to it, as was previously assumed….</a:t>
            </a:r>
          </a:p>
          <a:p>
            <a:pPr marL="240631" indent="-240631">
              <a:spcBef>
                <a:spcPts val="1200"/>
              </a:spcBef>
              <a:buFontTx/>
              <a:defRPr sz="2400">
                <a:latin typeface="Times New Roman"/>
                <a:ea typeface="Times New Roman"/>
                <a:cs typeface="Times New Roman"/>
                <a:sym typeface="Times New Roman"/>
              </a:defRPr>
            </a:pPr>
            <a:r>
              <a:t>“[Capital] produces indeed in direct relation with its own energy and extent, a relatively redundant working population, i.e. a population which is superfluous to capital’s average requirements for its own valorization, and is therefore a surplus population….</a:t>
            </a:r>
          </a:p>
          <a:p>
            <a:pPr marL="240631" indent="-240631">
              <a:spcBef>
                <a:spcPts val="1200"/>
              </a:spcBef>
              <a:buFontTx/>
              <a:defRPr sz="2400">
                <a:latin typeface="Times New Roman"/>
                <a:ea typeface="Times New Roman"/>
                <a:cs typeface="Times New Roman"/>
                <a:sym typeface="Times New Roman"/>
              </a:defRPr>
            </a:pPr>
            <a:r>
              <a:t>“The working population therefore produces both the accumulation of capital and the means by which it is itself made relatively superfluous…”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The “Industrial Reserve Army” of the Non-Employed"/>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The “Industrial Reserve Army” of the Non-Employed</a:t>
            </a:r>
          </a:p>
        </p:txBody>
      </p:sp>
      <p:sp>
        <p:nvSpPr>
          <p:cNvPr id="75" name="For Marx, it is inconceivable that there might be a permanent, durable increase in the average wage level:…"/>
          <p:cNvSpPr txBox="1"/>
          <p:nvPr>
            <p:ph type="body" idx="4294967295"/>
          </p:nvPr>
        </p:nvSpPr>
        <p:spPr>
          <a:xfrm>
            <a:off x="277663" y="1267122"/>
            <a:ext cx="8572501" cy="5123944"/>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For Marx, it is inconceivable that there might be a permanent, durable increase in the average wage level:</a:t>
            </a:r>
          </a:p>
          <a:p>
            <a:pPr marL="240631" indent="-240631">
              <a:spcBef>
                <a:spcPts val="1200"/>
              </a:spcBef>
              <a:buFontTx/>
              <a:defRPr sz="2400">
                <a:latin typeface="Times New Roman"/>
                <a:ea typeface="Times New Roman"/>
                <a:cs typeface="Times New Roman"/>
                <a:sym typeface="Times New Roman"/>
              </a:defRPr>
            </a:pPr>
            <a:r>
              <a:t>“The industrial reserve army, during the periods of stagnation and average prosperity, weighs down the active army of workers; during the periods of over-production and feverish activity, it puts a curb on their pretensions. The relative surplus population is therefore the background against which the law of the demand and supply of labour does its work. It confines the field of action of this law to the limits absolutely convenient to capital’s drive to exploit and dominate the workers…” </a:t>
            </a:r>
          </a:p>
          <a:p>
            <a:pPr marL="240631" indent="-240631">
              <a:spcBef>
                <a:spcPts val="1200"/>
              </a:spcBef>
              <a:buFontTx/>
              <a:defRPr sz="2400">
                <a:latin typeface="Times New Roman"/>
                <a:ea typeface="Times New Roman"/>
                <a:cs typeface="Times New Roman"/>
                <a:sym typeface="Times New Roman"/>
              </a:defRPr>
            </a:pPr>
            <a:r>
              <a:t>Note that the century and a half after Marx wrote saw wages multiply tenfold in the Global North world economy core.</a:t>
            </a:r>
          </a:p>
          <a:p>
            <a:pPr marL="240631" indent="-240631">
              <a:spcBef>
                <a:spcPts val="1200"/>
              </a:spcBef>
              <a:buFontTx/>
              <a:defRPr sz="2400">
                <a:latin typeface="Times New Roman"/>
                <a:ea typeface="Times New Roman"/>
                <a:cs typeface="Times New Roman"/>
                <a:sym typeface="Times New Roman"/>
              </a:defRPr>
            </a:pPr>
            <a:r>
              <a:t>There is something wrong with the argument…</a:t>
            </a:r>
          </a:p>
        </p:txBody>
      </p:sp>
      <p:sp>
        <p:nvSpPr>
          <p:cNvPr id="76" name="November 12, 2019"/>
          <p:cNvSpPr txBox="1"/>
          <p:nvPr/>
        </p:nvSpPr>
        <p:spPr>
          <a:xfrm>
            <a:off x="0" y="6509570"/>
            <a:ext cx="196346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November 12, 2019</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Forest of Outstretched Arms…"/>
          <p:cNvSpPr txBox="1"/>
          <p:nvPr>
            <p:ph type="title" idx="4294967295"/>
          </p:nvPr>
        </p:nvSpPr>
        <p:spPr>
          <a:xfrm>
            <a:off x="277663" y="-1"/>
            <a:ext cx="8572501" cy="1267124"/>
          </a:xfrm>
          <a:prstGeom prst="rect">
            <a:avLst/>
          </a:prstGeom>
        </p:spPr>
        <p:txBody>
          <a:bodyPr>
            <a:normAutofit fontScale="100000" lnSpcReduction="0"/>
          </a:bodyPr>
          <a:lstStyle>
            <a:lvl1pPr defTabSz="347472">
              <a:defRPr sz="4560">
                <a:latin typeface="+mj-lt"/>
                <a:ea typeface="+mj-ea"/>
                <a:cs typeface="+mj-cs"/>
                <a:sym typeface="Helvetica"/>
              </a:defRPr>
            </a:lvl1pPr>
          </a:lstStyle>
          <a:p>
            <a:pPr/>
            <a:r>
              <a:t>Forest of Outstretched Arms…</a:t>
            </a:r>
          </a:p>
        </p:txBody>
      </p:sp>
      <p:sp>
        <p:nvSpPr>
          <p:cNvPr id="79" name="In fact, for Marx it is inconceivable the average wage level will stay above bare subsistence:…"/>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65760">
              <a:spcBef>
                <a:spcPts val="900"/>
              </a:spcBef>
              <a:buSzTx/>
              <a:buFontTx/>
              <a:buNone/>
              <a:defRPr sz="1920">
                <a:latin typeface="Times New Roman"/>
                <a:ea typeface="Times New Roman"/>
                <a:cs typeface="Times New Roman"/>
                <a:sym typeface="Times New Roman"/>
              </a:defRPr>
            </a:pPr>
            <a:r>
              <a:t>In fact, for Marx it is inconceivable the average wage level will stay above bare subsistence:</a:t>
            </a:r>
          </a:p>
          <a:p>
            <a:pPr marL="192505" indent="-192505" defTabSz="365760">
              <a:spcBef>
                <a:spcPts val="900"/>
              </a:spcBef>
              <a:buFontTx/>
              <a:defRPr sz="1920">
                <a:latin typeface="Times New Roman"/>
                <a:ea typeface="Times New Roman"/>
                <a:cs typeface="Times New Roman"/>
                <a:sym typeface="Times New Roman"/>
              </a:defRPr>
            </a:pPr>
            <a:r>
              <a:t>Karl Marx:</a:t>
            </a:r>
          </a:p>
          <a:p>
            <a:pPr lvl="1" marL="497305" indent="-192505" defTabSz="365760">
              <a:spcBef>
                <a:spcPts val="900"/>
              </a:spcBef>
              <a:buFontTx/>
              <a:buChar char="•"/>
              <a:defRPr sz="1920">
                <a:latin typeface="Times New Roman"/>
                <a:ea typeface="Times New Roman"/>
                <a:cs typeface="Times New Roman"/>
                <a:sym typeface="Times New Roman"/>
              </a:defRPr>
            </a:pPr>
            <a:r>
              <a:t>“The most diverse machines are now applied to the manufacture of the machines themselves…. The labourers employed in machine factories can but play the role of very stupid machines alongside of the highly ingenious machines…. To sum up: the more productive capital grows, the more it extends the division of labour and the application of machinery; the more the division of labour and the application of machinery extend, the more does competition extend among the workers, the more do their wages shrink together…. A mass of small business men and of people living upon the interest of their capitals is precipitated into the ranks of the working class…. Thus the forest of outstretched arms, begging for work, grows ever thicker, while the arms themselves grow every leaner…” </a:t>
            </a:r>
          </a:p>
          <a:p>
            <a:pPr marL="192505" indent="-192505" defTabSz="365760">
              <a:spcBef>
                <a:spcPts val="900"/>
              </a:spcBef>
              <a:buFontTx/>
              <a:defRPr sz="1920">
                <a:latin typeface="Times New Roman"/>
                <a:ea typeface="Times New Roman"/>
                <a:cs typeface="Times New Roman"/>
                <a:sym typeface="Times New Roman"/>
              </a:defRPr>
            </a:pPr>
            <a:r>
              <a:t>Note that the century and a half after Marx wrote saw wages multiply tenfold in the Global North world economy core.</a:t>
            </a:r>
          </a:p>
          <a:p>
            <a:pPr marL="192505" indent="-192505" defTabSz="365760">
              <a:spcBef>
                <a:spcPts val="900"/>
              </a:spcBef>
              <a:buFontTx/>
              <a:defRPr sz="1920">
                <a:latin typeface="Times New Roman"/>
                <a:ea typeface="Times New Roman"/>
                <a:cs typeface="Times New Roman"/>
                <a:sym typeface="Times New Roman"/>
              </a:defRPr>
            </a:pPr>
            <a:r>
              <a:t>There is something wrong with the argument…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Karl Marx: Summing Up"/>
          <p:cNvSpPr txBox="1"/>
          <p:nvPr>
            <p:ph type="title" idx="4294967295"/>
          </p:nvPr>
        </p:nvSpPr>
        <p:spPr>
          <a:xfrm>
            <a:off x="277663" y="-1"/>
            <a:ext cx="8572501" cy="1267124"/>
          </a:xfrm>
          <a:prstGeom prst="rect">
            <a:avLst/>
          </a:prstGeom>
        </p:spPr>
        <p:txBody>
          <a:bodyPr>
            <a:normAutofit fontScale="100000" lnSpcReduction="0"/>
          </a:bodyPr>
          <a:lstStyle>
            <a:lvl1pPr defTabSz="448055">
              <a:defRPr sz="5880">
                <a:latin typeface="+mj-lt"/>
                <a:ea typeface="+mj-ea"/>
                <a:cs typeface="+mj-cs"/>
                <a:sym typeface="Helvetica"/>
              </a:defRPr>
            </a:lvl1pPr>
          </a:lstStyle>
          <a:p>
            <a:pPr/>
            <a:r>
              <a:t>Karl Marx: Summing Up</a:t>
            </a:r>
          </a:p>
        </p:txBody>
      </p:sp>
      <p:sp>
        <p:nvSpPr>
          <p:cNvPr id="82" name="Marx and His Vision:…"/>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Marx and His Vision</a:t>
            </a:r>
            <a:r>
              <a:t>:</a:t>
            </a:r>
          </a:p>
          <a:p>
            <a:pPr marL="194911" indent="-194911" defTabSz="370331">
              <a:spcBef>
                <a:spcPts val="900"/>
              </a:spcBef>
              <a:buFontTx/>
              <a:defRPr sz="1944">
                <a:latin typeface="Times New Roman"/>
                <a:ea typeface="Times New Roman"/>
                <a:cs typeface="Times New Roman"/>
                <a:sym typeface="Times New Roman"/>
              </a:defRPr>
            </a:pPr>
            <a:r>
              <a:t>Marx’s vision: utopia is now, thanks to the epoch of the </a:t>
            </a:r>
            <a:r>
              <a:rPr i="1"/>
              <a:t>bourgeoisie</a:t>
            </a:r>
            <a:r>
              <a:t>, within our grasp</a:t>
            </a:r>
          </a:p>
          <a:p>
            <a:pPr lvl="1" marL="503521" indent="-194911" defTabSz="370331">
              <a:spcBef>
                <a:spcPts val="900"/>
              </a:spcBef>
              <a:buFontTx/>
              <a:buChar char="•"/>
              <a:defRPr sz="1944">
                <a:latin typeface="Times New Roman"/>
                <a:ea typeface="Times New Roman"/>
                <a:cs typeface="Times New Roman"/>
                <a:sym typeface="Times New Roman"/>
              </a:defRPr>
            </a:pPr>
            <a:r>
              <a:t>But the </a:t>
            </a:r>
            <a:r>
              <a:rPr i="1"/>
              <a:t>bourgeoisie </a:t>
            </a:r>
            <a:r>
              <a:t>that has performed this historic task is now the major obstacle to utopia</a:t>
            </a:r>
          </a:p>
          <a:p>
            <a:pPr marL="194911" indent="-194911" defTabSz="370331">
              <a:spcBef>
                <a:spcPts val="900"/>
              </a:spcBef>
              <a:buFontTx/>
              <a:defRPr sz="1944">
                <a:latin typeface="Times New Roman"/>
                <a:ea typeface="Times New Roman"/>
                <a:cs typeface="Times New Roman"/>
                <a:sym typeface="Times New Roman"/>
              </a:defRPr>
            </a:pPr>
            <a:r>
              <a:t>The Marxist movement: really-existing-socialism 1917-1991 not the brightest light on humanity’s tree of good ideas…</a:t>
            </a:r>
          </a:p>
          <a:p>
            <a:pPr marL="194911" indent="-194911" defTabSz="370331">
              <a:spcBef>
                <a:spcPts val="900"/>
              </a:spcBef>
              <a:buFontTx/>
              <a:defRPr sz="1944">
                <a:latin typeface="Times New Roman"/>
                <a:ea typeface="Times New Roman"/>
                <a:cs typeface="Times New Roman"/>
                <a:sym typeface="Times New Roman"/>
              </a:defRPr>
            </a:pPr>
            <a:r>
              <a:t>Marx’s three-stage trajectory: philosopher/analyst/economist</a:t>
            </a:r>
          </a:p>
          <a:p>
            <a:pPr marL="194911" indent="-194911" defTabSz="370331">
              <a:spcBef>
                <a:spcPts val="900"/>
              </a:spcBef>
              <a:buFontTx/>
              <a:defRPr sz="1944">
                <a:latin typeface="Times New Roman"/>
                <a:ea typeface="Times New Roman"/>
                <a:cs typeface="Times New Roman"/>
                <a:sym typeface="Times New Roman"/>
              </a:defRPr>
            </a:pPr>
            <a:r>
              <a:t>Marx’s three intellectual faces: prophet, political analyst, economist:</a:t>
            </a:r>
          </a:p>
          <a:p>
            <a:pPr lvl="1" marL="503521" indent="-194911" defTabSz="370331">
              <a:spcBef>
                <a:spcPts val="900"/>
              </a:spcBef>
              <a:buFontTx/>
              <a:buChar char="•"/>
              <a:defRPr sz="1944">
                <a:latin typeface="Times New Roman"/>
                <a:ea typeface="Times New Roman"/>
                <a:cs typeface="Times New Roman"/>
                <a:sym typeface="Times New Roman"/>
              </a:defRPr>
            </a:pPr>
            <a:r>
              <a:t>Marx the prophet… unhelpful for this world (New Jerusalem)</a:t>
            </a:r>
          </a:p>
          <a:p>
            <a:pPr lvl="1" marL="503521" indent="-194911" defTabSz="370331">
              <a:spcBef>
                <a:spcPts val="900"/>
              </a:spcBef>
              <a:buFontTx/>
              <a:buChar char="•"/>
              <a:defRPr sz="1944">
                <a:latin typeface="Times New Roman"/>
                <a:ea typeface="Times New Roman"/>
                <a:cs typeface="Times New Roman"/>
                <a:sym typeface="Times New Roman"/>
              </a:defRPr>
            </a:pPr>
            <a:r>
              <a:t>Marx the organizer and analyst… largely wrong (capitalism stripping away the veil of illusion; ruling class will never moderate the system; factory and workers solidarity as the future)</a:t>
            </a:r>
          </a:p>
          <a:p>
            <a:pPr lvl="1" marL="503521" indent="-194911" defTabSz="370331">
              <a:spcBef>
                <a:spcPts val="900"/>
              </a:spcBef>
              <a:buFontTx/>
              <a:buChar char="•"/>
              <a:defRPr sz="1944">
                <a:latin typeface="Times New Roman"/>
                <a:ea typeface="Times New Roman"/>
                <a:cs typeface="Times New Roman"/>
                <a:sym typeface="Times New Roman"/>
              </a:defRPr>
            </a:pPr>
            <a:r>
              <a:t>Marx the economist… wrong and right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Karl Marx the Economist"/>
          <p:cNvSpPr txBox="1"/>
          <p:nvPr>
            <p:ph type="title" idx="4294967295"/>
          </p:nvPr>
        </p:nvSpPr>
        <p:spPr>
          <a:xfrm>
            <a:off x="277663" y="-1"/>
            <a:ext cx="8572501" cy="1267124"/>
          </a:xfrm>
          <a:prstGeom prst="rect">
            <a:avLst/>
          </a:prstGeom>
        </p:spPr>
        <p:txBody>
          <a:bodyPr>
            <a:normAutofit fontScale="100000" lnSpcReduction="0"/>
          </a:bodyPr>
          <a:lstStyle>
            <a:lvl1pPr defTabSz="429768">
              <a:defRPr sz="5640">
                <a:latin typeface="+mj-lt"/>
                <a:ea typeface="+mj-ea"/>
                <a:cs typeface="+mj-cs"/>
                <a:sym typeface="Helvetica"/>
              </a:defRPr>
            </a:lvl1pPr>
          </a:lstStyle>
          <a:p>
            <a:pPr/>
            <a:r>
              <a:t>Karl Marx the Economist</a:t>
            </a:r>
          </a:p>
        </p:txBody>
      </p:sp>
      <p:sp>
        <p:nvSpPr>
          <p:cNvPr id="85" name="The Good:…"/>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29184">
              <a:spcBef>
                <a:spcPts val="800"/>
              </a:spcBef>
              <a:buSzTx/>
              <a:buFontTx/>
              <a:buNone/>
              <a:defRPr sz="1728">
                <a:latin typeface="Times New Roman"/>
                <a:ea typeface="Times New Roman"/>
                <a:cs typeface="Times New Roman"/>
                <a:sym typeface="Times New Roman"/>
              </a:defRPr>
            </a:pPr>
            <a:r>
              <a:rPr b="1"/>
              <a:t>The Good:</a:t>
            </a:r>
          </a:p>
          <a:p>
            <a:pPr marL="173254" indent="-173254" defTabSz="329184">
              <a:spcBef>
                <a:spcPts val="800"/>
              </a:spcBef>
              <a:buFontTx/>
              <a:defRPr sz="1728">
                <a:latin typeface="Times New Roman"/>
                <a:ea typeface="Times New Roman"/>
                <a:cs typeface="Times New Roman"/>
                <a:sym typeface="Times New Roman"/>
              </a:defRPr>
            </a:pPr>
            <a:r>
              <a:t>Three:</a:t>
            </a:r>
          </a:p>
          <a:p>
            <a:pPr lvl="1" marL="447574" indent="-173254" defTabSz="329184">
              <a:spcBef>
                <a:spcPts val="800"/>
              </a:spcBef>
              <a:buFontTx/>
              <a:buChar char="•"/>
              <a:defRPr sz="1728">
                <a:latin typeface="Times New Roman"/>
                <a:ea typeface="Times New Roman"/>
                <a:cs typeface="Times New Roman"/>
                <a:sym typeface="Times New Roman"/>
              </a:defRPr>
            </a:pPr>
            <a:r>
              <a:t>Fever-fits of financial crisis and business cycle</a:t>
            </a:r>
          </a:p>
          <a:p>
            <a:pPr lvl="1" marL="447574" indent="-173254" defTabSz="329184">
              <a:spcBef>
                <a:spcPts val="800"/>
              </a:spcBef>
              <a:buFontTx/>
              <a:buChar char="•"/>
              <a:defRPr sz="1728">
                <a:latin typeface="Times New Roman"/>
                <a:ea typeface="Times New Roman"/>
                <a:cs typeface="Times New Roman"/>
                <a:sym typeface="Times New Roman"/>
              </a:defRPr>
            </a:pPr>
            <a:r>
              <a:t>Among the first to understand how transformative the Industrial Revolution would be</a:t>
            </a:r>
          </a:p>
          <a:p>
            <a:pPr lvl="1" marL="447574" indent="-173254" defTabSz="329184">
              <a:spcBef>
                <a:spcPts val="800"/>
              </a:spcBef>
              <a:buFontTx/>
              <a:buChar char="•"/>
              <a:defRPr sz="1728">
                <a:latin typeface="Times New Roman"/>
                <a:ea typeface="Times New Roman"/>
                <a:cs typeface="Times New Roman"/>
                <a:sym typeface="Times New Roman"/>
              </a:defRPr>
            </a:pPr>
            <a:r>
              <a:t>Very insightful about the history of industrialization</a:t>
            </a:r>
          </a:p>
          <a:p>
            <a:pPr marL="173254" indent="-173254" defTabSz="329184">
              <a:spcBef>
                <a:spcPts val="800"/>
              </a:spcBef>
              <a:buFontTx/>
              <a:defRPr sz="1728">
                <a:latin typeface="Times New Roman"/>
                <a:ea typeface="Times New Roman"/>
                <a:cs typeface="Times New Roman"/>
                <a:sym typeface="Times New Roman"/>
              </a:defRPr>
            </a:pPr>
            <a:r>
              <a:t>Marx’s genius responsible for the good</a:t>
            </a:r>
          </a:p>
          <a:p>
            <a:pPr marL="0" indent="0" defTabSz="329184">
              <a:spcBef>
                <a:spcPts val="800"/>
              </a:spcBef>
              <a:buSzTx/>
              <a:buFontTx/>
              <a:buNone/>
              <a:defRPr sz="1728">
                <a:latin typeface="Times New Roman"/>
                <a:ea typeface="Times New Roman"/>
                <a:cs typeface="Times New Roman"/>
                <a:sym typeface="Times New Roman"/>
              </a:defRPr>
            </a:pPr>
          </a:p>
          <a:p>
            <a:pPr marL="0" indent="0" defTabSz="329184">
              <a:spcBef>
                <a:spcPts val="800"/>
              </a:spcBef>
              <a:buSzTx/>
              <a:buFontTx/>
              <a:buNone/>
              <a:defRPr sz="1728">
                <a:latin typeface="Times New Roman"/>
                <a:ea typeface="Times New Roman"/>
                <a:cs typeface="Times New Roman"/>
                <a:sym typeface="Times New Roman"/>
              </a:defRPr>
            </a:pPr>
            <a:r>
              <a:rPr b="1"/>
              <a:t>The Bad:</a:t>
            </a:r>
          </a:p>
          <a:p>
            <a:pPr marL="173254" indent="-173254" defTabSz="329184">
              <a:spcBef>
                <a:spcPts val="800"/>
              </a:spcBef>
              <a:buFontTx/>
              <a:defRPr sz="1728">
                <a:latin typeface="Times New Roman"/>
                <a:ea typeface="Times New Roman"/>
                <a:cs typeface="Times New Roman"/>
                <a:sym typeface="Times New Roman"/>
              </a:defRPr>
            </a:pPr>
            <a:r>
              <a:t>Also three:</a:t>
            </a:r>
          </a:p>
          <a:p>
            <a:pPr lvl="1" marL="447574" indent="-173254" defTabSz="329184">
              <a:spcBef>
                <a:spcPts val="800"/>
              </a:spcBef>
              <a:buFontTx/>
              <a:buChar char="•"/>
              <a:defRPr sz="1728">
                <a:latin typeface="Times New Roman"/>
                <a:ea typeface="Times New Roman"/>
                <a:cs typeface="Times New Roman"/>
                <a:sym typeface="Times New Roman"/>
              </a:defRPr>
            </a:pPr>
            <a:r>
              <a:t>Capital always a substitute for labor</a:t>
            </a:r>
          </a:p>
          <a:p>
            <a:pPr lvl="1" marL="447574" indent="-173254" defTabSz="329184">
              <a:spcBef>
                <a:spcPts val="800"/>
              </a:spcBef>
              <a:buFontTx/>
              <a:buChar char="•"/>
              <a:defRPr sz="1728">
                <a:latin typeface="Times New Roman"/>
                <a:ea typeface="Times New Roman"/>
                <a:cs typeface="Times New Roman"/>
                <a:sym typeface="Times New Roman"/>
              </a:defRPr>
            </a:pPr>
            <a:r>
              <a:t>Markets as always a source of mystification and oppression</a:t>
            </a:r>
          </a:p>
          <a:p>
            <a:pPr lvl="1" marL="447574" indent="-173254" defTabSz="329184">
              <a:spcBef>
                <a:spcPts val="800"/>
              </a:spcBef>
              <a:buFontTx/>
              <a:buChar char="•"/>
              <a:defRPr sz="1728">
                <a:latin typeface="Times New Roman"/>
                <a:ea typeface="Times New Roman"/>
                <a:cs typeface="Times New Roman"/>
                <a:sym typeface="Times New Roman"/>
              </a:defRPr>
            </a:pPr>
            <a:r>
              <a:t>Market economy cannot deliver a good division of income</a:t>
            </a:r>
          </a:p>
          <a:p>
            <a:pPr marL="173254" indent="-173254" defTabSz="329184">
              <a:spcBef>
                <a:spcPts val="800"/>
              </a:spcBef>
              <a:buFontTx/>
              <a:defRPr sz="1728">
                <a:latin typeface="Times New Roman"/>
                <a:ea typeface="Times New Roman"/>
                <a:cs typeface="Times New Roman"/>
                <a:sym typeface="Times New Roman"/>
              </a:defRPr>
            </a:pPr>
            <a:r>
              <a:t>Hegel, Manchester, the (inherited from Ricardo) Labor Theory of Value, and stubbornness responsible for the bad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Sources of Marx’s Misconceptions: Hege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Sources of Marx’s Misconceptions: Hegel</a:t>
            </a:r>
          </a:p>
        </p:txBody>
      </p:sp>
      <p:sp>
        <p:nvSpPr>
          <p:cNvPr id="88" name="Here is Engels trying to make Marx’s coquetting with Hegel’s modes of expression clea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297179">
              <a:buSzTx/>
              <a:buFontTx/>
              <a:buNone/>
              <a:defRPr sz="1560">
                <a:latin typeface="Times New Roman"/>
                <a:ea typeface="Times New Roman"/>
                <a:cs typeface="Times New Roman"/>
                <a:sym typeface="Times New Roman"/>
              </a:defRPr>
            </a:pPr>
            <a:r>
              <a:rPr b="1"/>
              <a:t>Here is Engels trying to make Marx’s coquetting with Hegel’s modes of expression clear:</a:t>
            </a:r>
          </a:p>
          <a:p>
            <a:pPr marL="156410" indent="-156410" defTabSz="297179">
              <a:buFontTx/>
              <a:defRPr sz="1560">
                <a:latin typeface="Times New Roman"/>
                <a:ea typeface="Times New Roman"/>
                <a:cs typeface="Times New Roman"/>
                <a:sym typeface="Times New Roman"/>
              </a:defRPr>
            </a:pPr>
            <a:r>
              <a:t>“Marx says: ‘It is the negation of negation. This re-establishes individual property, but on the basis of the acquisitions of the capitalist era, i.e., on co-operation of free workers and their possession in common of the land and of the means of production produced by labour…’ </a:t>
            </a:r>
          </a:p>
          <a:p>
            <a:pPr lvl="1" marL="404060" indent="-156410" defTabSz="297179">
              <a:buFontTx/>
              <a:buChar char="•"/>
              <a:defRPr sz="1560">
                <a:latin typeface="Times New Roman"/>
                <a:ea typeface="Times New Roman"/>
                <a:cs typeface="Times New Roman"/>
                <a:sym typeface="Times New Roman"/>
              </a:defRPr>
            </a:pPr>
            <a:r>
              <a:t>The state of things brought about by the expropriation of the expropriators is therefore characterised as the re-establishment of individual property, but </a:t>
            </a:r>
            <a:r>
              <a:rPr i="1"/>
              <a:t>on the basis</a:t>
            </a:r>
            <a:r>
              <a:t> of the social ownership of the land and of the means of production produced by labour itself.</a:t>
            </a:r>
          </a:p>
          <a:p>
            <a:pPr lvl="1" marL="404060" indent="-156410" defTabSz="297179">
              <a:buFontTx/>
              <a:buChar char="•"/>
              <a:defRPr sz="1560">
                <a:latin typeface="Times New Roman"/>
                <a:ea typeface="Times New Roman"/>
                <a:cs typeface="Times New Roman"/>
                <a:sym typeface="Times New Roman"/>
              </a:defRPr>
            </a:pPr>
            <a:r>
              <a:t>To anyone who understands plain talk this means that social ownership extends to the land and the other means of production, and individual ownership to the products, that is, the articles of consumption. </a:t>
            </a:r>
          </a:p>
          <a:p>
            <a:pPr lvl="1" marL="404060" indent="-156410" defTabSz="297179">
              <a:buFontTx/>
              <a:buChar char="•"/>
              <a:defRPr sz="1560">
                <a:latin typeface="Times New Roman"/>
                <a:ea typeface="Times New Roman"/>
                <a:cs typeface="Times New Roman"/>
                <a:sym typeface="Times New Roman"/>
              </a:defRPr>
            </a:pPr>
            <a:r>
              <a:t>And in order to make the matter comprehensible even to children of six, Marx assumes on page 56 ‘a community of free individuals, carrying on their work with the means of production in common, in which the labour-power of all the different individuals is consciously applied as the combined labour-power of the community’, that is, a society organised on a socialist basis; and </a:t>
            </a:r>
          </a:p>
          <a:p>
            <a:pPr lvl="1" marL="404060" indent="-156410" defTabSz="297179">
              <a:buFontTx/>
              <a:buChar char="•"/>
              <a:defRPr sz="1560">
                <a:latin typeface="Times New Roman"/>
                <a:ea typeface="Times New Roman"/>
                <a:cs typeface="Times New Roman"/>
                <a:sym typeface="Times New Roman"/>
              </a:defRPr>
            </a:pPr>
            <a:r>
              <a:t>he continues: ‘The total product of our community is a social product. One portion serves as fresh means of production and remains social. But another portion is consumed by the members as means of subsistence. A distribution of this portion amongst them is consequently necessary’. </a:t>
            </a:r>
          </a:p>
          <a:p>
            <a:pPr lvl="1" marL="404060" indent="-156410" defTabSz="297179">
              <a:buFontTx/>
              <a:buChar char="•"/>
              <a:defRPr sz="1560">
                <a:latin typeface="Times New Roman"/>
                <a:ea typeface="Times New Roman"/>
                <a:cs typeface="Times New Roman"/>
                <a:sym typeface="Times New Roman"/>
              </a:defRPr>
            </a:pPr>
            <a:r>
              <a:t>And surely that is clear enough even for Herr Dühring, in spite of his having Hegel on his brain…”</a:t>
            </a:r>
          </a:p>
          <a:p>
            <a:pPr marL="156410" indent="-156410" defTabSz="297179">
              <a:buFontTx/>
              <a:defRPr sz="1560">
                <a:latin typeface="Times New Roman"/>
                <a:ea typeface="Times New Roman"/>
                <a:cs typeface="Times New Roman"/>
                <a:sym typeface="Times New Roman"/>
              </a:defRPr>
            </a:pPr>
            <a:r>
              <a:t>This does not help</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Sources of Marx’s Misconceptions"/>
          <p:cNvSpPr txBox="1"/>
          <p:nvPr>
            <p:ph type="title" idx="4294967295"/>
          </p:nvPr>
        </p:nvSpPr>
        <p:spPr>
          <a:xfrm>
            <a:off x="277663" y="-1"/>
            <a:ext cx="8572501" cy="1267124"/>
          </a:xfrm>
          <a:prstGeom prst="rect">
            <a:avLst/>
          </a:prstGeom>
        </p:spPr>
        <p:txBody>
          <a:bodyPr>
            <a:normAutofit fontScale="100000" lnSpcReduction="0"/>
          </a:bodyPr>
          <a:lstStyle>
            <a:lvl1pPr defTabSz="306324">
              <a:defRPr sz="4020">
                <a:latin typeface="+mj-lt"/>
                <a:ea typeface="+mj-ea"/>
                <a:cs typeface="+mj-cs"/>
                <a:sym typeface="Helvetica"/>
              </a:defRPr>
            </a:lvl1pPr>
          </a:lstStyle>
          <a:p>
            <a:pPr/>
            <a:r>
              <a:t>Sources of Marx’s Misconceptions</a:t>
            </a:r>
          </a:p>
        </p:txBody>
      </p:sp>
      <p:sp>
        <p:nvSpPr>
          <p:cNvPr id="91" name="Mancheste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93192">
              <a:spcBef>
                <a:spcPts val="1000"/>
              </a:spcBef>
              <a:buSzTx/>
              <a:buFontTx/>
              <a:buNone/>
              <a:defRPr sz="2064">
                <a:latin typeface="Times New Roman"/>
                <a:ea typeface="Times New Roman"/>
                <a:cs typeface="Times New Roman"/>
                <a:sym typeface="Times New Roman"/>
              </a:defRPr>
            </a:pPr>
            <a:r>
              <a:rPr b="1"/>
              <a:t>Manchester:</a:t>
            </a:r>
          </a:p>
          <a:p>
            <a:pPr marL="206943" indent="-206943" defTabSz="393192">
              <a:spcBef>
                <a:spcPts val="1000"/>
              </a:spcBef>
              <a:buFontTx/>
              <a:defRPr sz="2064">
                <a:latin typeface="Times New Roman"/>
                <a:ea typeface="Times New Roman"/>
                <a:cs typeface="Times New Roman"/>
                <a:sym typeface="Times New Roman"/>
              </a:defRPr>
            </a:pPr>
            <a:r>
              <a:t>Manchester, especially in the aftermath of the Irish Potato Famine, an unusual outlier—not a model for the future…</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The Labor Theory of Value:</a:t>
            </a:r>
          </a:p>
          <a:p>
            <a:pPr marL="206943" indent="-206943" defTabSz="393192">
              <a:spcBef>
                <a:spcPts val="1000"/>
              </a:spcBef>
              <a:buFontTx/>
              <a:defRPr sz="2064">
                <a:latin typeface="Times New Roman"/>
                <a:ea typeface="Times New Roman"/>
                <a:cs typeface="Times New Roman"/>
                <a:sym typeface="Times New Roman"/>
              </a:defRPr>
            </a:pPr>
            <a:r>
              <a:t>It just does not work…</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Stubbornness:</a:t>
            </a:r>
          </a:p>
          <a:p>
            <a:pPr marL="206943" indent="-206943" defTabSz="393192">
              <a:spcBef>
                <a:spcPts val="1000"/>
              </a:spcBef>
              <a:buFontTx/>
              <a:defRPr sz="2064">
                <a:latin typeface="Times New Roman"/>
                <a:ea typeface="Times New Roman"/>
                <a:cs typeface="Times New Roman"/>
                <a:sym typeface="Times New Roman"/>
              </a:defRPr>
            </a:pPr>
            <a:r>
              <a:t>What do you do when the world surprises you?</a:t>
            </a:r>
          </a:p>
          <a:p>
            <a:pPr marL="206943" indent="-206943" defTabSz="393192">
              <a:spcBef>
                <a:spcPts val="1000"/>
              </a:spcBef>
              <a:buFontTx/>
              <a:defRPr sz="2064">
                <a:latin typeface="Times New Roman"/>
                <a:ea typeface="Times New Roman"/>
                <a:cs typeface="Times New Roman"/>
                <a:sym typeface="Times New Roman"/>
              </a:defRPr>
            </a:pPr>
            <a:r>
              <a:t>Do you double down, and turn all the ingenuity of your brain to figuring out reasons why what you had thought to be true and what is apparently false is true after all?</a:t>
            </a:r>
          </a:p>
          <a:p>
            <a:pPr marL="206943" indent="-206943" defTabSz="393192">
              <a:spcBef>
                <a:spcPts val="1000"/>
              </a:spcBef>
              <a:buFontTx/>
              <a:defRPr sz="2064">
                <a:latin typeface="Times New Roman"/>
                <a:ea typeface="Times New Roman"/>
                <a:cs typeface="Times New Roman"/>
                <a:sym typeface="Times New Roman"/>
              </a:defRPr>
            </a:pPr>
            <a:r>
              <a:t>Or do you mark your beliefs to market?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A Paragraph to Not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 Paragraph to Note</a:t>
            </a:r>
          </a:p>
        </p:txBody>
      </p:sp>
      <p:sp>
        <p:nvSpPr>
          <p:cNvPr id="94" name="How should we read this paragraph?:…"/>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How should we read this paragraph?:</a:t>
            </a:r>
          </a:p>
          <a:p>
            <a:pPr marL="194911" indent="-194911" defTabSz="370331">
              <a:spcBef>
                <a:spcPts val="900"/>
              </a:spcBef>
              <a:buFontTx/>
              <a:defRPr sz="1944">
                <a:latin typeface="Times New Roman"/>
                <a:ea typeface="Times New Roman"/>
                <a:cs typeface="Times New Roman"/>
                <a:sym typeface="Times New Roman"/>
              </a:defRPr>
            </a:pPr>
            <a:r>
              <a:t>“The law... of surplus-value produced... clearly contradicts all experience based on appearance.... A cotton spinner, who... employs... little variable capital, does not, on account of this, pocket less profit or surplus-value than a baker... [with] much variable... capital. For the solution of this apparent contradiction, many intermediate terms are as yet wanted, as from the standpoint of elementary algebra many intermediate terms are wanted to understand that 0/0 may represent an actual magnitude.... It will be seen later how the school of Ricardo has come to grief over this stumbling block. Vulgar economy which, indeed, ‘has really learnt nothing’, here as everywhere sticks to appearances in opposition to the law which regulates and explains them. In opposition to Spinoza, it believes that “ignorance is a sufficient reason”...</a:t>
            </a:r>
          </a:p>
          <a:p>
            <a:pPr marL="194911" indent="-194911" defTabSz="370331">
              <a:spcBef>
                <a:spcPts val="900"/>
              </a:spcBef>
              <a:buFontTx/>
              <a:defRPr sz="1944">
                <a:latin typeface="Times New Roman"/>
                <a:ea typeface="Times New Roman"/>
                <a:cs typeface="Times New Roman"/>
                <a:sym typeface="Times New Roman"/>
              </a:defRPr>
            </a:pPr>
            <a:r>
              <a:t>That equal capitals deployed over equal times with equal degrees of risk yield equal profits independent of how many workers their deployment sets to work should have made Marx rethink.</a:t>
            </a:r>
          </a:p>
          <a:p>
            <a:pPr marL="194911" indent="-194911" defTabSz="370331">
              <a:spcBef>
                <a:spcPts val="900"/>
              </a:spcBef>
              <a:buFontTx/>
              <a:defRPr sz="1944">
                <a:latin typeface="Times New Roman"/>
                <a:ea typeface="Times New Roman"/>
                <a:cs typeface="Times New Roman"/>
                <a:sym typeface="Times New Roman"/>
              </a:defRPr>
            </a:pPr>
            <a:r>
              <a:t>But it did not: instead it made him add epicycle upon epicycle…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Allen: Spread of Industrialization"/>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Allen: Spread of Industrialization</a:t>
            </a:r>
          </a:p>
        </p:txBody>
      </p:sp>
      <p:sp>
        <p:nvSpPr>
          <p:cNvPr id="97" name="Robert Allen (2017): The Industrial Revolution: A Very Short Introduction &lt;https://delong.typepad.com/files/allen-industrial.pdf&gt;, chs. 3, 5-6:…"/>
          <p:cNvSpPr txBox="1"/>
          <p:nvPr>
            <p:ph type="body" sz="half" idx="4294967295"/>
          </p:nvPr>
        </p:nvSpPr>
        <p:spPr>
          <a:xfrm>
            <a:off x="277663" y="1270000"/>
            <a:ext cx="3631058"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Western Europe: 12% in the 18th century to 28% in 1913 </a:t>
            </a:r>
            <a:endParaRPr b="0"/>
          </a:p>
          <a:p>
            <a:pPr marL="151597" indent="-151597" defTabSz="288036">
              <a:buFontTx/>
              <a:defRPr b="1" sz="1512">
                <a:latin typeface="Times New Roman"/>
                <a:ea typeface="Times New Roman"/>
                <a:cs typeface="Times New Roman"/>
                <a:sym typeface="Times New Roman"/>
              </a:defRPr>
            </a:pPr>
            <a:r>
              <a:rPr b="0"/>
              <a:t>North America: Less than 1% in the 18th century to 47% in 1953 </a:t>
            </a:r>
            <a:endParaRPr b="0"/>
          </a:p>
          <a:p>
            <a:pPr marL="151597" indent="-151597" defTabSz="288036">
              <a:buFontTx/>
              <a:defRPr b="1" sz="1512">
                <a:latin typeface="Times New Roman"/>
                <a:ea typeface="Times New Roman"/>
                <a:cs typeface="Times New Roman"/>
                <a:sym typeface="Times New Roman"/>
              </a:defRPr>
            </a:pPr>
            <a:r>
              <a:rPr b="0"/>
              <a:t>The Pacific Rim share dropped from 4 per cent to 2 per cent in the early 19th century, but then increased to 5 percent in the first half of the 20th century. By 2006, these countries were producing 17 per cent of the world’s manufactures </a:t>
            </a:r>
            <a:endParaRPr b="0"/>
          </a:p>
          <a:p>
            <a:pPr marL="151597" indent="-151597" defTabSz="288036">
              <a:buFontTx/>
              <a:defRPr b="1" sz="1512">
                <a:latin typeface="Times New Roman"/>
                <a:ea typeface="Times New Roman"/>
                <a:cs typeface="Times New Roman"/>
                <a:sym typeface="Times New Roman"/>
              </a:defRPr>
            </a:pPr>
            <a:r>
              <a:rPr b="0"/>
              <a:t>China in 1953 at 2% of manufacturing was at its all time low. 9 per cent in 2006. 25 per cent in 2013 </a:t>
            </a:r>
            <a:endParaRPr b="0"/>
          </a:p>
          <a:p>
            <a:pPr marL="151597" indent="-151597" defTabSz="288036">
              <a:buFontTx/>
              <a:defRPr b="1" sz="1512">
                <a:latin typeface="Times New Roman"/>
                <a:ea typeface="Times New Roman"/>
                <a:cs typeface="Times New Roman"/>
                <a:sym typeface="Times New Roman"/>
              </a:defRPr>
            </a:pPr>
            <a:r>
              <a:rPr b="0"/>
              <a:t>The Indian subcontinent: 2% of the world’s manufactures in 1973 and only 3% in 2013 </a:t>
            </a:r>
          </a:p>
        </p:txBody>
      </p:sp>
      <p:pic>
        <p:nvPicPr>
          <p:cNvPr id="98" name="Image" descr="Image"/>
          <p:cNvPicPr>
            <a:picLocks noChangeAspect="0"/>
          </p:cNvPicPr>
          <p:nvPr/>
        </p:nvPicPr>
        <p:blipFill>
          <a:blip r:embed="rId3">
            <a:extLst/>
          </a:blip>
          <a:stretch>
            <a:fillRect/>
          </a:stretch>
        </p:blipFill>
        <p:spPr>
          <a:xfrm>
            <a:off x="3908720" y="1270000"/>
            <a:ext cx="4941444" cy="532788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David Landes: Why Northwest Europe? Why Not China?"/>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David Landes: Why Northwest Europe? Why Not China?</a:t>
            </a:r>
          </a:p>
        </p:txBody>
      </p:sp>
      <p:sp>
        <p:nvSpPr>
          <p:cNvPr id="101"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102" name="China had two chanc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China had two chances:</a:t>
            </a:r>
          </a:p>
          <a:p>
            <a:pPr marL="139566" indent="-139566" defTabSz="265175">
              <a:spcBef>
                <a:spcPts val="600"/>
              </a:spcBef>
              <a:buSzPct val="100000"/>
              <a:buChar char="•"/>
              <a:defRPr sz="1392">
                <a:latin typeface="Times New Roman"/>
                <a:ea typeface="Times New Roman"/>
                <a:cs typeface="Times New Roman"/>
                <a:sym typeface="Times New Roman"/>
              </a:defRPr>
            </a:pPr>
            <a:r>
              <a:t>First, to generate a continuing, self-sustaining process of scientific and technological advance on the basis of its indigenous traditions and achievements</a:t>
            </a:r>
          </a:p>
          <a:p>
            <a:pPr marL="139566" indent="-139566" defTabSz="265175">
              <a:spcBef>
                <a:spcPts val="600"/>
              </a:spcBef>
              <a:buSzPct val="100000"/>
              <a:buChar char="•"/>
              <a:defRPr sz="1392">
                <a:latin typeface="Times New Roman"/>
                <a:ea typeface="Times New Roman"/>
                <a:cs typeface="Times New Roman"/>
                <a:sym typeface="Times New Roman"/>
              </a:defRPr>
            </a:pPr>
            <a:r>
              <a:t>Second, to learn from European science and technology once the foreign “barbarians” entered the Chi- nese domain in the sixteenth century. </a:t>
            </a:r>
          </a:p>
          <a:p>
            <a:pPr marL="139566" indent="-139566" defTabSz="265175">
              <a:spcBef>
                <a:spcPts val="600"/>
              </a:spcBef>
              <a:buSzPct val="100000"/>
              <a:buChar char="•"/>
              <a:defRPr sz="1392">
                <a:latin typeface="Times New Roman"/>
                <a:ea typeface="Times New Roman"/>
                <a:cs typeface="Times New Roman"/>
                <a:sym typeface="Times New Roman"/>
              </a:defRPr>
            </a:pPr>
            <a:r>
              <a:t>The first failure has elicited much scholarly inquiry and analysis. And yet it remains an abiding mystery.</a:t>
            </a:r>
          </a:p>
          <a:p>
            <a:pPr marL="139566" indent="-139566" defTabSz="265175">
              <a:spcBef>
                <a:spcPts val="600"/>
              </a:spcBef>
              <a:buSzPct val="100000"/>
              <a:buChar char="•"/>
              <a:defRPr sz="1392">
                <a:latin typeface="Times New Roman"/>
                <a:ea typeface="Times New Roman"/>
                <a:cs typeface="Times New Roman"/>
                <a:sym typeface="Times New Roman"/>
              </a:defRPr>
            </a:pPr>
            <a:r>
              <a:t>Chinese priority: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Textiles</a:t>
            </a:r>
            <a:r>
              <a:t>: a power-driven spinning machine in the thirteenth century, some 500 years before the England of the Industrial Revolution knew water frames and mules</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Iron</a:t>
            </a:r>
            <a:r>
              <a:t>: China early learned to use coal and probably coke (as against charcoal) in blast furnaces for smelting iron and were turning out perhaps as many as 125,000 tons of pig iron by the later eleventh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Other industries</a:t>
            </a:r>
            <a:r>
              <a:t>: the wheelbarrow, the stirrup, the rigid horse collar (to prevent choking), the compass, paper, printing, gunpowder, porcelain </a:t>
            </a:r>
          </a:p>
          <a:p>
            <a:pPr marL="139566" indent="-139566" defTabSz="265175">
              <a:spcBef>
                <a:spcPts val="600"/>
              </a:spcBef>
              <a:buSzPct val="100000"/>
              <a:buChar char="•"/>
              <a:defRPr sz="1392">
                <a:latin typeface="Times New Roman"/>
                <a:ea typeface="Times New Roman"/>
                <a:cs typeface="Times New Roman"/>
                <a:sym typeface="Times New Roman"/>
              </a:defRPr>
            </a:pPr>
            <a:r>
              <a:t>The mystery lies in the failure of China to realize the potential of some of the most important of these inventions….  </a:t>
            </a:r>
          </a:p>
          <a:p>
            <a:pPr marL="139566" indent="-139566" defTabSz="265175">
              <a:spcBef>
                <a:spcPts val="600"/>
              </a:spcBef>
              <a:buSzPct val="100000"/>
              <a:buChar char="•"/>
              <a:defRPr sz="1392">
                <a:latin typeface="Times New Roman"/>
                <a:ea typeface="Times New Roman"/>
                <a:cs typeface="Times New Roman"/>
                <a:sym typeface="Times New Roman"/>
              </a:defRPr>
            </a:pPr>
            <a:r>
              <a:t>Chinese industrial history offers a number of examples of technological regression and oblivion:</a:t>
            </a:r>
          </a:p>
          <a:p>
            <a:pPr lvl="1" marL="360546" indent="-139566" defTabSz="265175">
              <a:spcBef>
                <a:spcPts val="600"/>
              </a:spcBef>
              <a:buSzPct val="100000"/>
              <a:buChar char="•"/>
              <a:defRPr sz="1392">
                <a:latin typeface="Times New Roman"/>
                <a:ea typeface="Times New Roman"/>
                <a:cs typeface="Times New Roman"/>
                <a:sym typeface="Times New Roman"/>
              </a:defRPr>
            </a:pPr>
            <a:r>
              <a:t>The machine to spin hemp was never adapted to the manufacture of cotton</a:t>
            </a:r>
          </a:p>
          <a:p>
            <a:pPr lvl="1" marL="360546" indent="-139566" defTabSz="265175">
              <a:spcBef>
                <a:spcPts val="600"/>
              </a:spcBef>
              <a:buSzPct val="100000"/>
              <a:buChar char="•"/>
              <a:defRPr sz="1392">
                <a:latin typeface="Times New Roman"/>
                <a:ea typeface="Times New Roman"/>
                <a:cs typeface="Times New Roman"/>
                <a:sym typeface="Times New Roman"/>
              </a:defRPr>
            </a:pPr>
            <a:r>
              <a:t>Cotton spinning was never mechanized</a:t>
            </a:r>
          </a:p>
          <a:p>
            <a:pPr lvl="1" marL="360546" indent="-139566" defTabSz="265175">
              <a:spcBef>
                <a:spcPts val="600"/>
              </a:spcBef>
              <a:buSzPct val="100000"/>
              <a:buChar char="•"/>
              <a:defRPr sz="1392">
                <a:latin typeface="Times New Roman"/>
                <a:ea typeface="Times New Roman"/>
                <a:cs typeface="Times New Roman"/>
                <a:sym typeface="Times New Roman"/>
              </a:defRPr>
            </a:pPr>
            <a:r>
              <a:t>Coal/coke smelting was allowed to fall into disuse, along with the iron industry</a:t>
            </a:r>
            <a:b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11. Why Northwest Europe? (Mar 3):…"/>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78892">
              <a:spcBef>
                <a:spcPts val="0"/>
              </a:spcBef>
              <a:buSzTx/>
              <a:buFontTx/>
              <a:buNone/>
              <a:defRPr b="1" sz="1464">
                <a:latin typeface="+mj-lt"/>
                <a:ea typeface="+mj-ea"/>
                <a:cs typeface="+mj-cs"/>
                <a:sym typeface="Helvetica"/>
              </a:defRPr>
            </a:pPr>
            <a:r>
              <a:t>11. Why Northwest Europe? (Mar 3):</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a:t>
            </a:r>
            <a:r>
              <a:t>David Landes (2006): </a:t>
            </a:r>
            <a:r>
              <a:rPr i="1"/>
              <a:t>Why Europe and the West? Why Not China?</a:t>
            </a:r>
            <a:r>
              <a:t> &lt;</a:t>
            </a:r>
            <a:r>
              <a:rPr u="sng">
                <a:solidFill>
                  <a:srgbClr val="0000FF"/>
                </a:solidFill>
                <a:uFill>
                  <a:solidFill>
                    <a:srgbClr val="0000FF"/>
                  </a:solidFill>
                </a:uFill>
                <a:hlinkClick r:id="rId2" invalidUrl="" action="" tgtFrame="" tooltip="" history="1" highlightClick="0" endSnd="0"/>
              </a:rPr>
              <a:t>https://pubs.aeaweb.org/doi/pdfplus/10.1257/jep.20.2.3</a:t>
            </a:r>
            <a:r>
              <a:t>&gt;</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https://github.com/braddelong/public-files/blob/master/econ-135-lecture-11.pptx</a:t>
            </a:r>
            <a:r>
              <a:rPr b="0"/>
              <a:t>&gt;</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8</a:t>
            </a:r>
          </a:p>
          <a:p>
            <a:pPr marL="0" indent="0" defTabSz="278892">
              <a:spcBef>
                <a:spcPts val="0"/>
              </a:spcBef>
              <a:buSzTx/>
              <a:buFontTx/>
              <a:buNone/>
              <a:defRPr b="1" sz="1464">
                <a:latin typeface="+mj-lt"/>
                <a:ea typeface="+mj-ea"/>
                <a:cs typeface="+mj-cs"/>
                <a:sym typeface="Helvetica"/>
              </a:defRPr>
            </a:pPr>
          </a:p>
          <a:p>
            <a:pPr marL="0" indent="0" defTabSz="278892">
              <a:spcBef>
                <a:spcPts val="0"/>
              </a:spcBef>
              <a:buSzTx/>
              <a:buFontTx/>
              <a:buNone/>
              <a:defRPr b="1" sz="1464">
                <a:latin typeface="+mj-lt"/>
                <a:ea typeface="+mj-ea"/>
                <a:cs typeface="+mj-cs"/>
                <a:sym typeface="Helvetica"/>
              </a:defRPr>
            </a:pPr>
            <a:r>
              <a:t>12. Modern Economic Growth (Mar 5):</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a:t>
            </a:r>
            <a:r>
              <a:t>J. Bradford DeLong: </a:t>
            </a:r>
            <a:r>
              <a:rPr i="1"/>
              <a:t>Slouching Towards Utopia?: An Economic History of the Long Twentieth Century</a:t>
            </a:r>
            <a:r>
              <a:t> DRAFT, selections &lt;</a:t>
            </a:r>
            <a:r>
              <a:rPr u="sng">
                <a:solidFill>
                  <a:srgbClr val="0000FF"/>
                </a:solidFill>
                <a:uFill>
                  <a:solidFill>
                    <a:srgbClr val="0000FF"/>
                  </a:solidFill>
                </a:uFill>
                <a:hlinkClick r:id="rId4" invalidUrl="" action="" tgtFrame="" tooltip="" history="1" highlightClick="0" endSnd="0"/>
              </a:rPr>
              <a:t>https://delong.typepad.com/files/slouching-towards-utopia-fall-2019.zip</a:t>
            </a:r>
            <a:r>
              <a:t>&gt;</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5" invalidUrl="" action="" tgtFrame="" tooltip="" history="1" highlightClick="0" endSnd="0"/>
              </a:rPr>
              <a:t>https://github.com/braddelong/public-files/blob/master/econ-135-lecture-12.pptx</a:t>
            </a:r>
            <a:r>
              <a:rPr b="0"/>
              <a:t>&gt;</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paper; due Mar 8</a:t>
            </a:r>
          </a:p>
          <a:p>
            <a:pPr marL="0" indent="0" defTabSz="278892">
              <a:spcBef>
                <a:spcPts val="0"/>
              </a:spcBef>
              <a:buSzTx/>
              <a:buFontTx/>
              <a:buNone/>
              <a:defRPr b="1" sz="1464">
                <a:latin typeface="+mj-lt"/>
                <a:ea typeface="+mj-ea"/>
                <a:cs typeface="+mj-cs"/>
                <a:sym typeface="Helvetica"/>
              </a:defRPr>
            </a:pPr>
            <a:endParaRPr b="0"/>
          </a:p>
          <a:p>
            <a:pPr marL="0" indent="0" defTabSz="278892">
              <a:spcBef>
                <a:spcPts val="0"/>
              </a:spcBef>
              <a:buSzTx/>
              <a:buFontTx/>
              <a:buNone/>
              <a:defRPr b="1" sz="1464">
                <a:latin typeface="+mj-lt"/>
                <a:ea typeface="+mj-ea"/>
                <a:cs typeface="+mj-cs"/>
                <a:sym typeface="Helvetica"/>
              </a:defRPr>
            </a:pPr>
            <a:r>
              <a:t>13. U.S. Economic Ascendancy (Mar 10):</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a:t>
            </a:r>
            <a:r>
              <a:t>Claudia Goldin and Larry Katz: </a:t>
            </a:r>
            <a:r>
              <a:rPr i="1"/>
              <a:t>The Race Between Education and Technology</a:t>
            </a:r>
            <a:r>
              <a:t>, chapter 1 &lt;</a:t>
            </a:r>
            <a:r>
              <a:rPr u="sng">
                <a:solidFill>
                  <a:srgbClr val="0000FF"/>
                </a:solidFill>
                <a:uFill>
                  <a:solidFill>
                    <a:srgbClr val="0000FF"/>
                  </a:solidFill>
                </a:uFill>
                <a:hlinkClick r:id="rId6" invalidUrl="" action="" tgtFrame="" tooltip="" history="1" highlightClick="0" endSnd="0"/>
              </a:rPr>
              <a:t>https://delong.typepad.com/files/goldin-katz-race-i.pdf</a:t>
            </a:r>
            <a:r>
              <a:t>&gt;</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Slides</a:t>
            </a:r>
            <a:r>
              <a:t>: </a:t>
            </a:r>
            <a:r>
              <a:t>&lt;</a:t>
            </a:r>
            <a:r>
              <a:rPr u="sng">
                <a:solidFill>
                  <a:srgbClr val="0000FF"/>
                </a:solidFill>
                <a:uFill>
                  <a:solidFill>
                    <a:srgbClr val="0000FF"/>
                  </a:solidFill>
                </a:uFill>
                <a:hlinkClick r:id="rId7" invalidUrl="" action="" tgtFrame="" tooltip="" history="1" highlightClick="0" endSnd="0"/>
              </a:rPr>
              <a:t>https://github.com/braddelong/public-files/blob/master/econ-135-lecture-13.pptx</a:t>
            </a:r>
            <a:r>
              <a:t>&gt;</a:t>
            </a:r>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Start</a:t>
            </a:r>
            <a:r>
              <a:t>: Assignment 7: post-1500 growth accelerations paper; due March 15</a:t>
            </a:r>
          </a:p>
          <a:p>
            <a:pPr marL="0" indent="0" defTabSz="278892">
              <a:spcBef>
                <a:spcPts val="0"/>
              </a:spcBef>
              <a:buSzTx/>
              <a:buFontTx/>
              <a:buNone/>
              <a:defRPr b="1" sz="1464">
                <a:latin typeface="+mj-lt"/>
                <a:ea typeface="+mj-ea"/>
                <a:cs typeface="+mj-cs"/>
                <a:sym typeface="Helvetica"/>
              </a:defRPr>
            </a:pPr>
            <a:endParaRPr b="0"/>
          </a:p>
          <a:p>
            <a:pPr marL="0" indent="0" defTabSz="278892">
              <a:spcBef>
                <a:spcPts val="0"/>
              </a:spcBef>
              <a:buSzTx/>
              <a:buFontTx/>
              <a:buNone/>
              <a:defRPr b="1" sz="1464">
                <a:latin typeface="+mj-lt"/>
                <a:ea typeface="+mj-ea"/>
                <a:cs typeface="+mj-cs"/>
                <a:sym typeface="Helvetica"/>
              </a:defRPr>
            </a:pPr>
            <a:r>
              <a:t>14. Globalization Advances and Retreats(Mar 12):</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Before</a:t>
            </a:r>
            <a:r>
              <a:t>: Ronald Findlay and Kevin O'Rourke (2007): </a:t>
            </a:r>
            <a:r>
              <a:rPr i="1"/>
              <a:t>Power and Plenty: Trade, War, and the World Economy in the Second Millennium</a:t>
            </a:r>
            <a:r>
              <a:t>, selections &lt;</a:t>
            </a:r>
            <a:r>
              <a:rPr u="sng">
                <a:solidFill>
                  <a:srgbClr val="0000FF"/>
                </a:solidFill>
                <a:uFill>
                  <a:solidFill>
                    <a:srgbClr val="0000FF"/>
                  </a:solidFill>
                </a:uFill>
                <a:hlinkClick r:id="rId8" invalidUrl="" action="" tgtFrame="" tooltip="" history="1" highlightClick="0" endSnd="0"/>
              </a:rPr>
              <a:t>https://delong.typepad.com/files/findlay-orourke-selections.pdf</a:t>
            </a:r>
            <a:r>
              <a:t>&gt; </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9" invalidUrl="" action="" tgtFrame="" tooltip="" history="1" highlightClick="0" endSnd="0"/>
              </a:rPr>
              <a:t>https://github.com/braddelong/public-files/blob/master/econ-135-lecture-10.pptx</a:t>
            </a:r>
            <a:r>
              <a:rPr b="0"/>
              <a:t>&gt;</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Finish</a:t>
            </a:r>
            <a:r>
              <a:t>: Assignment 7: post-1500 growth accelerations paper; due March 15</a:t>
            </a:r>
          </a:p>
          <a:p>
            <a:pPr marL="0" indent="0" defTabSz="278892">
              <a:spcBef>
                <a:spcPts val="0"/>
              </a:spcBef>
              <a:buSzTx/>
              <a:buFontTx/>
              <a:buNone/>
              <a:defRPr b="1" sz="1464">
                <a:latin typeface="+mj-lt"/>
                <a:ea typeface="+mj-ea"/>
                <a:cs typeface="+mj-cs"/>
                <a:sym typeface="Helvetica"/>
              </a:defRPr>
            </a:pPr>
          </a:p>
        </p:txBody>
      </p:sp>
      <p:sp>
        <p:nvSpPr>
          <p:cNvPr id="40"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
        <p:nvSpPr>
          <p:cNvPr id="41" name="9:40-9:42"/>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9:40-9:42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Landes: Conventional Explanations (of European Success) Inadequat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Conventional Explanations (of European Success) Inadequate</a:t>
            </a:r>
          </a:p>
        </p:txBody>
      </p:sp>
      <p:sp>
        <p:nvSpPr>
          <p:cNvPr id="105" name="But almost every element usually regarded by historians as a major contributory cause to the Industrial Revolution in north-western Europe was also present in China:…"/>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52043">
              <a:spcBef>
                <a:spcPts val="900"/>
              </a:spcBef>
              <a:defRPr b="1" sz="1848">
                <a:latin typeface="+mj-lt"/>
                <a:ea typeface="+mj-ea"/>
                <a:cs typeface="+mj-cs"/>
                <a:sym typeface="Helvetica"/>
              </a:defRPr>
            </a:pPr>
            <a:r>
              <a:t>But almost every element usually regarded by historians as a major contributory cause to the Industrial Revolution in north-western Europe was also present in China:</a:t>
            </a:r>
          </a:p>
          <a:p>
            <a:pPr lvl="1" marL="478656" indent="-185286" defTabSz="352043">
              <a:spcBef>
                <a:spcPts val="900"/>
              </a:spcBef>
              <a:buSzPct val="100000"/>
              <a:buChar char="•"/>
              <a:defRPr sz="1848">
                <a:latin typeface="Times New Roman"/>
                <a:ea typeface="Times New Roman"/>
                <a:cs typeface="Times New Roman"/>
                <a:sym typeface="Times New Roman"/>
              </a:defRPr>
            </a:pPr>
            <a:r>
              <a:t>A revolution in the relations between social classes, at least in the countryside</a:t>
            </a:r>
          </a:p>
          <a:p>
            <a:pPr lvl="1" marL="478656" indent="-185286" defTabSz="352043">
              <a:spcBef>
                <a:spcPts val="900"/>
              </a:spcBef>
              <a:buSzPct val="100000"/>
              <a:buChar char="•"/>
              <a:defRPr sz="1848">
                <a:latin typeface="Times New Roman"/>
                <a:ea typeface="Times New Roman"/>
                <a:cs typeface="Times New Roman"/>
                <a:sym typeface="Times New Roman"/>
              </a:defRPr>
            </a:pPr>
            <a:r>
              <a:t>Only Galilean-Newtonian science was missing; but in the short run this was not important. </a:t>
            </a:r>
          </a:p>
          <a:p>
            <a:pPr lvl="1" marL="478656" indent="-185286" defTabSz="352043">
              <a:spcBef>
                <a:spcPts val="900"/>
              </a:spcBef>
              <a:buSzPct val="100000"/>
              <a:buChar char="•"/>
              <a:defRPr sz="1848">
                <a:latin typeface="Times New Roman"/>
                <a:ea typeface="Times New Roman"/>
                <a:cs typeface="Times New Roman"/>
                <a:sym typeface="Times New Roman"/>
              </a:defRPr>
            </a:pPr>
            <a:r>
              <a:t>Had the Chinese possessed, or developed, the seventeenth-century European mania for tinkering and improving, they could easily have made an efficient spinning machine out of the primitive model described by Wang Chen. </a:t>
            </a:r>
          </a:p>
          <a:p>
            <a:pPr lvl="1" marL="478656" indent="-185286" defTabSz="352043">
              <a:spcBef>
                <a:spcPts val="900"/>
              </a:spcBef>
              <a:buSzPct val="100000"/>
              <a:buChar char="•"/>
              <a:defRPr sz="1848">
                <a:latin typeface="Times New Roman"/>
                <a:ea typeface="Times New Roman"/>
                <a:cs typeface="Times New Roman"/>
                <a:sym typeface="Times New Roman"/>
              </a:defRPr>
            </a:pPr>
            <a:r>
              <a:t>A steam engine would have been more difficult; but it should not have posed insuperable difficulties to a people who had been building double-acting piston flame-throwers in the Sung dynasty. </a:t>
            </a:r>
          </a:p>
          <a:p>
            <a:pPr lvl="1" marL="478656" indent="-185286" defTabSz="352043">
              <a:spcBef>
                <a:spcPts val="900"/>
              </a:spcBef>
              <a:buSzPct val="100000"/>
              <a:buChar char="•"/>
              <a:defRPr sz="1848">
                <a:latin typeface="Times New Roman"/>
                <a:ea typeface="Times New Roman"/>
                <a:cs typeface="Times New Roman"/>
                <a:sym typeface="Times New Roman"/>
              </a:defRPr>
            </a:pPr>
            <a:r>
              <a:t>The crucial point is that nobody tried. </a:t>
            </a:r>
          </a:p>
          <a:p>
            <a:pPr lvl="1" marL="478656" indent="-185286" defTabSz="352043">
              <a:spcBef>
                <a:spcPts val="900"/>
              </a:spcBef>
              <a:buSzPct val="100000"/>
              <a:buChar char="•"/>
              <a:defRPr sz="1848">
                <a:latin typeface="Times New Roman"/>
                <a:ea typeface="Times New Roman"/>
                <a:cs typeface="Times New Roman"/>
                <a:sym typeface="Times New Roman"/>
              </a:defRPr>
            </a:pPr>
            <a:r>
              <a:t>In most fields, agriculture being the chief exception, Chinese technology stopped progressing well before the point at which a lack of scientific knowledge had become a serious obstacle</a:t>
            </a:r>
          </a:p>
        </p:txBody>
      </p:sp>
      <p:sp>
        <p:nvSpPr>
          <p:cNvPr id="106"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Landes: Sinologist Explanations (of China’s Failur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a:t>
            </a:r>
          </a:p>
        </p:txBody>
      </p:sp>
      <p:sp>
        <p:nvSpPr>
          <p:cNvPr id="109" name="Partial explanations onl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Partial explanations only:</a:t>
            </a:r>
          </a:p>
          <a:p>
            <a:pPr marL="139566" indent="-139566" defTabSz="265175">
              <a:spcBef>
                <a:spcPts val="600"/>
              </a:spcBef>
              <a:buSzPct val="100000"/>
              <a:buChar char="•"/>
              <a:defRPr sz="1392">
                <a:latin typeface="Times New Roman"/>
                <a:ea typeface="Times New Roman"/>
                <a:cs typeface="Times New Roman"/>
                <a:sym typeface="Times New Roman"/>
              </a:defRPr>
            </a:pPr>
            <a:r>
              <a:t>First, China lacked a free market and institutionalized property rights. </a:t>
            </a:r>
          </a:p>
          <a:p>
            <a:pPr marL="139566" indent="-139566" defTabSz="265175">
              <a:spcBef>
                <a:spcPts val="600"/>
              </a:spcBef>
              <a:buSzPct val="100000"/>
              <a:buChar char="•"/>
              <a:defRPr sz="1392">
                <a:latin typeface="Times New Roman"/>
                <a:ea typeface="Times New Roman"/>
                <a:cs typeface="Times New Roman"/>
                <a:sym typeface="Times New Roman"/>
              </a:defRPr>
            </a:pPr>
            <a:r>
              <a:t>The Chinese state was always stepping in to interfere with private enterprise—to take over certain activities, to prohibit and inhibit others, to manipulate prices, to exact bribes:</a:t>
            </a:r>
          </a:p>
          <a:p>
            <a:pPr lvl="1" marL="360546" indent="-139566" defTabSz="265175">
              <a:spcBef>
                <a:spcPts val="600"/>
              </a:spcBef>
              <a:buSzPct val="100000"/>
              <a:buChar char="•"/>
              <a:defRPr sz="1392">
                <a:latin typeface="Times New Roman"/>
                <a:ea typeface="Times New Roman"/>
                <a:cs typeface="Times New Roman"/>
                <a:sym typeface="Times New Roman"/>
              </a:defRPr>
            </a:pPr>
            <a:r>
              <a:t>Motivated by a desire to reserve labor to agriculture</a:t>
            </a:r>
          </a:p>
          <a:p>
            <a:pPr lvl="1" marL="360546" indent="-139566" defTabSz="265175">
              <a:spcBef>
                <a:spcPts val="600"/>
              </a:spcBef>
              <a:buSzPct val="100000"/>
              <a:buChar char="•"/>
              <a:defRPr sz="1392">
                <a:latin typeface="Times New Roman"/>
                <a:ea typeface="Times New Roman"/>
                <a:cs typeface="Times New Roman"/>
                <a:sym typeface="Times New Roman"/>
              </a:defRPr>
            </a:pPr>
            <a:r>
              <a:t>To control important resources (salt and iron, for example)</a:t>
            </a:r>
          </a:p>
          <a:p>
            <a:pPr lvl="1" marL="360546" indent="-139566" defTabSz="265175">
              <a:spcBef>
                <a:spcPts val="600"/>
              </a:spcBef>
              <a:buSzPct val="100000"/>
              <a:buChar char="•"/>
              <a:defRPr sz="1392">
                <a:latin typeface="Times New Roman"/>
                <a:ea typeface="Times New Roman"/>
                <a:cs typeface="Times New Roman"/>
                <a:sym typeface="Times New Roman"/>
              </a:defRPr>
            </a:pPr>
            <a:r>
              <a:t>By an appetite for revenue (the story of the goose that laid the golden eggs is a leitmotif of Chinese history);</a:t>
            </a:r>
          </a:p>
          <a:p>
            <a:pPr lvl="1" marL="360546" indent="-139566" defTabSz="265175">
              <a:spcBef>
                <a:spcPts val="600"/>
              </a:spcBef>
              <a:buSzPct val="100000"/>
              <a:buChar char="•"/>
              <a:defRPr sz="1392">
                <a:latin typeface="Times New Roman"/>
                <a:ea typeface="Times New Roman"/>
                <a:cs typeface="Times New Roman"/>
                <a:sym typeface="Times New Roman"/>
              </a:defRPr>
            </a:pPr>
            <a:r>
              <a:t>By fear and disapproval of self-enrichment, except by officials, giving rise in turn to abundant corruption and rent-seeking</a:t>
            </a:r>
          </a:p>
          <a:p>
            <a:pPr lvl="1" marL="360546" indent="-139566" defTabSz="265175">
              <a:spcBef>
                <a:spcPts val="600"/>
              </a:spcBef>
              <a:buSzPct val="100000"/>
              <a:buChar char="•"/>
              <a:defRPr sz="1392">
                <a:latin typeface="Times New Roman"/>
                <a:ea typeface="Times New Roman"/>
                <a:cs typeface="Times New Roman"/>
                <a:sym typeface="Times New Roman"/>
              </a:defRPr>
            </a:pPr>
            <a:r>
              <a:t>By a distaste for maritime trade… [seen] as a diversion from imperial concerns, as a divisive force and source of income inequality in the ecumenical empire, and worse yet, as an invitation to exit. </a:t>
            </a:r>
          </a:p>
          <a:p>
            <a:pPr lvl="1" marL="360546" indent="-139566" defTabSz="265175">
              <a:spcBef>
                <a:spcPts val="600"/>
              </a:spcBef>
              <a:buSzPct val="100000"/>
              <a:buChar char="•"/>
              <a:defRPr sz="1392">
                <a:latin typeface="Times New Roman"/>
                <a:ea typeface="Times New Roman"/>
                <a:cs typeface="Times New Roman"/>
                <a:sym typeface="Times New Roman"/>
              </a:defRPr>
            </a:pPr>
            <a:r>
              <a:t>This state intervention and interference encountered evasion and resistance; indeed, the very needs of state compelled a certain tolerance for disobedience. </a:t>
            </a:r>
          </a:p>
          <a:p>
            <a:pPr marL="139566" indent="-139566" defTabSz="265175">
              <a:spcBef>
                <a:spcPts val="600"/>
              </a:spcBef>
              <a:buSzPct val="100000"/>
              <a:buChar char="•"/>
              <a:defRPr sz="1392">
                <a:latin typeface="Times New Roman"/>
                <a:ea typeface="Times New Roman"/>
                <a:cs typeface="Times New Roman"/>
                <a:sym typeface="Times New Roman"/>
              </a:defRPr>
            </a:pPr>
            <a:r>
              <a:t>Still, the goal, the aim, the ideal was the ineffable stillness of immobility. </a:t>
            </a:r>
          </a:p>
          <a:p>
            <a:pPr marL="139566" indent="-139566" defTabSz="265175">
              <a:spcBef>
                <a:spcPts val="600"/>
              </a:spcBef>
              <a:buSzPct val="100000"/>
              <a:buChar char="•"/>
              <a:defRPr sz="1392">
                <a:latin typeface="Times New Roman"/>
                <a:ea typeface="Times New Roman"/>
                <a:cs typeface="Times New Roman"/>
                <a:sym typeface="Times New Roman"/>
              </a:defRPr>
            </a:pPr>
            <a:r>
              <a:t>The Hongwu (“Vast Martial”) emperor… He wanted rather to immobilize the realm. People were to stay put and move only with the permission of the state—at home and abroad. People who went outside China without per- mission were liable to execution on their return. The Ming code of core laws also sought to block social mobility, with severe penalties for those jumping professional and occupational barriers. </a:t>
            </a:r>
          </a:p>
          <a:p>
            <a:pPr marL="139566" indent="-139566" defTabSz="265175">
              <a:spcBef>
                <a:spcPts val="600"/>
              </a:spcBef>
              <a:buSzPct val="100000"/>
              <a:buChar char="•"/>
              <a:defRPr sz="1392">
                <a:latin typeface="Times New Roman"/>
                <a:ea typeface="Times New Roman"/>
                <a:cs typeface="Times New Roman"/>
                <a:sym typeface="Times New Roman"/>
              </a:defRPr>
            </a:pPr>
            <a:r>
              <a:t>The reason the Chinese did not develop based on their scientific knowledge is that no one was trying. Why try? </a:t>
            </a:r>
          </a:p>
          <a:p>
            <a:pPr marL="139566" indent="-139566" defTabSz="265175">
              <a:spcBef>
                <a:spcPts val="600"/>
              </a:spcBef>
              <a:buSzPct val="100000"/>
              <a:buChar char="•"/>
              <a:defRPr sz="1392">
                <a:latin typeface="Times New Roman"/>
                <a:ea typeface="Times New Roman"/>
                <a:cs typeface="Times New Roman"/>
                <a:sym typeface="Times New Roman"/>
              </a:defRPr>
            </a:pPr>
            <a:r>
              <a:t>In all this, the contrast with Europe was marked. </a:t>
            </a:r>
          </a:p>
        </p:txBody>
      </p:sp>
      <p:sp>
        <p:nvSpPr>
          <p:cNvPr id="110"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Landes: Sinologist Explanations (of China’s Failure)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 II</a:t>
            </a:r>
          </a:p>
        </p:txBody>
      </p:sp>
      <p:sp>
        <p:nvSpPr>
          <p:cNvPr id="113" name="Elvin (1973, pp. 224–225) captures some of thi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24027">
              <a:spcBef>
                <a:spcPts val="500"/>
              </a:spcBef>
              <a:defRPr b="1" sz="1176">
                <a:latin typeface="+mj-lt"/>
                <a:ea typeface="+mj-ea"/>
                <a:cs typeface="+mj-cs"/>
                <a:sym typeface="Helvetica"/>
              </a:defRPr>
            </a:pPr>
            <a:r>
              <a:t>Elvin (1973, pp. 224–225) captures some of this:</a:t>
            </a:r>
          </a:p>
          <a:p>
            <a:pPr marL="117909" indent="-117909" defTabSz="224027">
              <a:spcBef>
                <a:spcPts val="500"/>
              </a:spcBef>
              <a:buSzPct val="100000"/>
              <a:buChar char="•"/>
              <a:defRPr sz="1176">
                <a:latin typeface="Times New Roman"/>
                <a:ea typeface="Times New Roman"/>
                <a:cs typeface="Times New Roman"/>
                <a:sym typeface="Times New Roman"/>
              </a:defRPr>
            </a:pPr>
            <a:r>
              <a:t>It was the great size of the Chinese Empire which made the adoption of the policies of the Ming emperors possible. </a:t>
            </a:r>
          </a:p>
          <a:p>
            <a:pPr marL="117909" indent="-117909" defTabSz="224027">
              <a:spcBef>
                <a:spcPts val="500"/>
              </a:spcBef>
              <a:buSzPct val="100000"/>
              <a:buChar char="•"/>
              <a:defRPr sz="1176">
                <a:latin typeface="Times New Roman"/>
                <a:ea typeface="Times New Roman"/>
                <a:cs typeface="Times New Roman"/>
                <a:sym typeface="Times New Roman"/>
              </a:defRPr>
            </a:pPr>
            <a:r>
              <a:t>In a Chinese subcontinent made up of smaller independent states, like those of the Five Dynasties [907-960 C.E.] or the Ten Kingdoms, no government could have afforded to close itself off. International economic interdependence (as that between regions would have become) would have removed this option; and the need for diplomatic and military alliances, and revenue from foreign trade, would have made isolationism undesirable. </a:t>
            </a:r>
          </a:p>
          <a:p>
            <a:pPr marL="117909" indent="-117909" defTabSz="224027">
              <a:spcBef>
                <a:spcPts val="500"/>
              </a:spcBef>
              <a:buSzPct val="100000"/>
              <a:buChar char="•"/>
              <a:defRPr sz="1176">
                <a:latin typeface="Times New Roman"/>
                <a:ea typeface="Times New Roman"/>
                <a:cs typeface="Times New Roman"/>
                <a:sym typeface="Times New Roman"/>
              </a:defRPr>
            </a:pPr>
            <a:r>
              <a:t>With smaller states, there might also have been, as there was in north-western Europe in early modern times, a closer conscious identification of the governed with their countries and rulers.</a:t>
            </a:r>
          </a:p>
          <a:p>
            <a:pPr marL="117909" indent="-117909" defTabSz="224027">
              <a:spcBef>
                <a:spcPts val="500"/>
              </a:spcBef>
              <a:buSzPct val="100000"/>
              <a:buChar char="•"/>
              <a:defRPr sz="1176">
                <a:latin typeface="Times New Roman"/>
                <a:ea typeface="Times New Roman"/>
                <a:cs typeface="Times New Roman"/>
                <a:sym typeface="Times New Roman"/>
              </a:defRPr>
            </a:pPr>
            <a:r>
              <a:t>Why this peculiarly European joy in discovery? This pleasure in the new and better? This cultivation of invention—or what some have called “the invention of invention”? </a:t>
            </a:r>
          </a:p>
          <a:p>
            <a:pPr marL="117909" indent="-117909" defTabSz="224027">
              <a:spcBef>
                <a:spcPts val="500"/>
              </a:spcBef>
              <a:buSzPct val="100000"/>
              <a:buChar char="•"/>
              <a:defRPr sz="1176">
                <a:latin typeface="Times New Roman"/>
                <a:ea typeface="Times New Roman"/>
                <a:cs typeface="Times New Roman"/>
                <a:sym typeface="Times New Roman"/>
              </a:defRPr>
            </a:pPr>
            <a:r>
              <a:t>Different scholars have suggested a variety of reasons, typically related to religious values;</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respect for manual labor, summed up in a number of biblical injunctions. One example will suffice: when God warns Noah of the coming flood and tells him he will be saved, it is not God who saves him. “Build thee an ark of gopher wood,” says the Lord</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subordination of nature to man—a sharp departure from widespread animistic beliefs and practices that saw something of the divine in every tree and stream (hence the naiads and dryads). </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sense of linear time. Other societies thought of time as cyclical, returning to earlier stages and starting over again. </a:t>
            </a:r>
          </a:p>
          <a:p>
            <a:pPr marL="117909" indent="-117909" defTabSz="224027">
              <a:spcBef>
                <a:spcPts val="500"/>
              </a:spcBef>
              <a:buSzPct val="100000"/>
              <a:buChar char="•"/>
              <a:defRPr sz="1176">
                <a:latin typeface="Times New Roman"/>
                <a:ea typeface="Times New Roman"/>
                <a:cs typeface="Times New Roman"/>
                <a:sym typeface="Times New Roman"/>
              </a:defRPr>
            </a:pPr>
            <a:r>
              <a:t>In the last analysis, however, I would stress the role of the market:</a:t>
            </a:r>
          </a:p>
          <a:p>
            <a:pPr lvl="1" marL="304599" indent="-117909" defTabSz="224027">
              <a:spcBef>
                <a:spcPts val="500"/>
              </a:spcBef>
              <a:buSzPct val="100000"/>
              <a:buChar char="•"/>
              <a:defRPr sz="1176">
                <a:latin typeface="Times New Roman"/>
                <a:ea typeface="Times New Roman"/>
                <a:cs typeface="Times New Roman"/>
                <a:sym typeface="Times New Roman"/>
              </a:defRPr>
            </a:pPr>
            <a:r>
              <a:t>Enterprise was free in Europe</a:t>
            </a:r>
          </a:p>
          <a:p>
            <a:pPr lvl="1" marL="304599" indent="-117909" defTabSz="224027">
              <a:spcBef>
                <a:spcPts val="500"/>
              </a:spcBef>
              <a:buSzPct val="100000"/>
              <a:buChar char="•"/>
              <a:defRPr sz="1176">
                <a:latin typeface="Times New Roman"/>
                <a:ea typeface="Times New Roman"/>
                <a:cs typeface="Times New Roman"/>
                <a:sym typeface="Times New Roman"/>
              </a:defRPr>
            </a:pPr>
            <a:r>
              <a:t>Innovation worked and paid,</a:t>
            </a:r>
          </a:p>
          <a:p>
            <a:pPr lvl="1" marL="304599" indent="-117909" defTabSz="224027">
              <a:spcBef>
                <a:spcPts val="500"/>
              </a:spcBef>
              <a:buSzPct val="100000"/>
              <a:buChar char="•"/>
              <a:defRPr sz="1176">
                <a:latin typeface="Times New Roman"/>
                <a:ea typeface="Times New Roman"/>
                <a:cs typeface="Times New Roman"/>
                <a:sym typeface="Times New Roman"/>
              </a:defRPr>
            </a:pPr>
            <a:r>
              <a:t>Rulers and vested interests were narrowly constrained in what they could do to prevent or discourage innovation</a:t>
            </a:r>
          </a:p>
          <a:p>
            <a:pPr lvl="1" marL="304599" indent="-117909" defTabSz="224027">
              <a:spcBef>
                <a:spcPts val="500"/>
              </a:spcBef>
              <a:buSzPct val="100000"/>
              <a:buChar char="•"/>
              <a:defRPr sz="1176">
                <a:latin typeface="Times New Roman"/>
                <a:ea typeface="Times New Roman"/>
                <a:cs typeface="Times New Roman"/>
                <a:sym typeface="Times New Roman"/>
              </a:defRPr>
            </a:pPr>
            <a:r>
              <a:t>Success bred imitation and emulation</a:t>
            </a:r>
          </a:p>
        </p:txBody>
      </p:sp>
      <p:sp>
        <p:nvSpPr>
          <p:cNvPr id="114"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The Industrial Revolution II:…"/>
          <p:cNvSpPr txBox="1"/>
          <p:nvPr>
            <p:ph type="body" sz="half" idx="4294967295"/>
          </p:nvPr>
        </p:nvSpPr>
        <p:spPr>
          <a:xfrm>
            <a:off x="277663" y="1267122"/>
            <a:ext cx="8572501" cy="2089923"/>
          </a:xfrm>
          <a:prstGeom prst="rect">
            <a:avLst/>
          </a:prstGeom>
        </p:spPr>
        <p:txBody>
          <a:bodyPr>
            <a:normAutofit fontScale="100000" lnSpcReduction="0"/>
          </a:bodyPr>
          <a:lstStyle/>
          <a:p>
            <a:pPr marL="0" indent="0">
              <a:spcBef>
                <a:spcPts val="1200"/>
              </a:spcBef>
              <a:buSzTx/>
              <a:buFontTx/>
              <a:buNone/>
              <a:defRPr b="1" sz="3000">
                <a:latin typeface="+mj-lt"/>
                <a:ea typeface="+mj-ea"/>
                <a:cs typeface="+mj-cs"/>
                <a:sym typeface="Helvetica"/>
              </a:defRPr>
            </a:pPr>
            <a:r>
              <a:t>The Industrial Revolution II:</a:t>
            </a:r>
          </a:p>
          <a:p>
            <a:pPr marL="240631" indent="-240631">
              <a:spcBef>
                <a:spcPts val="1200"/>
              </a:spcBef>
              <a:buFontTx/>
              <a:defRPr sz="2000">
                <a:latin typeface="Times New Roman"/>
                <a:ea typeface="Times New Roman"/>
                <a:cs typeface="Times New Roman"/>
                <a:sym typeface="Times New Roman"/>
              </a:defRPr>
            </a:pPr>
            <a:r>
              <a:t>What do we think of alternatives to Allen’s story?</a:t>
            </a:r>
          </a:p>
        </p:txBody>
      </p:sp>
      <p:sp>
        <p:nvSpPr>
          <p:cNvPr id="117"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18"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19"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120"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Big Ideas: Lecture 11: Marx &amp; Engels/Land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11: Marx &amp; Engels/Landes</a:t>
            </a:r>
          </a:p>
        </p:txBody>
      </p:sp>
      <p:sp>
        <p:nvSpPr>
          <p:cNvPr id="123" name="Takeaways from this class:"/>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this class:</a:t>
            </a:r>
          </a:p>
        </p:txBody>
      </p:sp>
      <p:sp>
        <p:nvSpPr>
          <p:cNvPr id="124"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Catch Our Breath…"/>
          <p:cNvSpPr txBox="1"/>
          <p:nvPr>
            <p:ph type="title"/>
          </p:nvPr>
        </p:nvSpPr>
        <p:spPr>
          <a:xfrm>
            <a:off x="276457" y="-1"/>
            <a:ext cx="8572501" cy="1270001"/>
          </a:xfrm>
          <a:prstGeom prst="rect">
            <a:avLst/>
          </a:prstGeom>
        </p:spPr>
        <p:txBody>
          <a:bodyPr/>
          <a:lstStyle/>
          <a:p>
            <a:pPr/>
            <a:r>
              <a:t>Catch Our Breath…</a:t>
            </a:r>
          </a:p>
        </p:txBody>
      </p:sp>
      <p:sp>
        <p:nvSpPr>
          <p:cNvPr id="127"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28"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29"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Notes"/>
          <p:cNvSpPr txBox="1"/>
          <p:nvPr>
            <p:ph type="title"/>
          </p:nvPr>
        </p:nvSpPr>
        <p:spPr>
          <a:xfrm>
            <a:off x="276457" y="-1"/>
            <a:ext cx="8572501" cy="1270001"/>
          </a:xfrm>
          <a:prstGeom prst="rect">
            <a:avLst/>
          </a:prstGeom>
        </p:spPr>
        <p:txBody>
          <a:bodyPr/>
          <a:lstStyle/>
          <a:p>
            <a:pPr/>
            <a:r>
              <a:t>Notes</a:t>
            </a:r>
          </a:p>
        </p:txBody>
      </p:sp>
      <p:sp>
        <p:nvSpPr>
          <p:cNvPr id="132"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33"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4"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Reviews…"/>
          <p:cNvSpPr txBox="1"/>
          <p:nvPr>
            <p:ph type="title"/>
          </p:nvPr>
        </p:nvSpPr>
        <p:spPr>
          <a:xfrm>
            <a:off x="276457" y="-1"/>
            <a:ext cx="8572501" cy="1270001"/>
          </a:xfrm>
          <a:prstGeom prst="rect">
            <a:avLst/>
          </a:prstGeom>
        </p:spPr>
        <p:txBody>
          <a:bodyPr/>
          <a:lstStyle/>
          <a:p>
            <a:pPr/>
            <a:r>
              <a:t>Reviews…</a:t>
            </a:r>
          </a:p>
        </p:txBody>
      </p:sp>
      <p:sp>
        <p:nvSpPr>
          <p:cNvPr id="137"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38"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9"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142"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143"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146"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147"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148"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149"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150"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151"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Big Ideas: Lecture 10: Industrial Revolutions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10: Industrial Revolutions II</a:t>
            </a:r>
          </a:p>
        </p:txBody>
      </p:sp>
      <p:sp>
        <p:nvSpPr>
          <p:cNvPr id="44"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last lecture:</a:t>
            </a:r>
          </a:p>
        </p:txBody>
      </p:sp>
      <p:sp>
        <p:nvSpPr>
          <p:cNvPr id="45" name="9:42-9:48"/>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154"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155"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158"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159"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162"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3"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16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167"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8"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16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172"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173"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176"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177"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178"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17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182"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183"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18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187"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188"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18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192"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93"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94"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197"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198"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Karl Marx &amp; Friedrich Engels"/>
          <p:cNvSpPr txBox="1"/>
          <p:nvPr>
            <p:ph type="title" idx="4294967295"/>
          </p:nvPr>
        </p:nvSpPr>
        <p:spPr>
          <a:xfrm>
            <a:off x="457200" y="-1"/>
            <a:ext cx="8255000" cy="1270001"/>
          </a:xfrm>
          <a:prstGeom prst="rect">
            <a:avLst/>
          </a:prstGeom>
        </p:spPr>
        <p:txBody>
          <a:bodyPr>
            <a:normAutofit fontScale="100000" lnSpcReduction="0"/>
          </a:bodyPr>
          <a:lstStyle>
            <a:lvl1pPr defTabSz="416052">
              <a:defRPr sz="5460"/>
            </a:lvl1pPr>
          </a:lstStyle>
          <a:p>
            <a:pPr/>
            <a:r>
              <a:t>Karl Marx &amp; Friedrich Engels</a:t>
            </a:r>
          </a:p>
        </p:txBody>
      </p:sp>
      <p:sp>
        <p:nvSpPr>
          <p:cNvPr id="48"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sp>
        <p:nvSpPr>
          <p:cNvPr id="49" name="Paean to the Bourgeoisie:…"/>
          <p:cNvSpPr txBox="1"/>
          <p:nvPr>
            <p:ph type="body" sz="half" idx="4294967295"/>
          </p:nvPr>
        </p:nvSpPr>
        <p:spPr>
          <a:xfrm>
            <a:off x="457200" y="1270000"/>
            <a:ext cx="4045250"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Paean to the </a:t>
            </a:r>
            <a:r>
              <a:rPr i="1"/>
              <a:t>Bourgeoisie</a:t>
            </a:r>
            <a:r>
              <a:t>:</a:t>
            </a:r>
          </a:p>
          <a:p>
            <a:pPr marL="240631" indent="-240631">
              <a:spcBef>
                <a:spcPts val="1200"/>
              </a:spcBef>
              <a:buFontTx/>
              <a:defRPr sz="2400">
                <a:latin typeface="Times New Roman"/>
                <a:ea typeface="Times New Roman"/>
                <a:cs typeface="Times New Roman"/>
                <a:sym typeface="Times New Roman"/>
              </a:defRPr>
            </a:pPr>
            <a:r>
              <a:t>“The bourgeoisie cannot exist without constantly revolutionising the instruments of production, and thereby the relations of production, and with them the whole relations of society. Conservation of the old modes of production in unaltered form, was, on the contrary, the first condition of existence for all earlier industrial classes…”</a:t>
            </a:r>
          </a:p>
        </p:txBody>
      </p:sp>
      <p:pic>
        <p:nvPicPr>
          <p:cNvPr id="50"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01"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02"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05"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06"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09"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10"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Depends on Universal Principles: Smith according to Berry:…"/>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13" name="Image" descr="Image"/>
          <p:cNvPicPr>
            <a:picLocks noChangeAspect="1"/>
          </p:cNvPicPr>
          <p:nvPr/>
        </p:nvPicPr>
        <p:blipFill>
          <a:blip r:embed="rId2">
            <a:extLst/>
          </a:blip>
          <a:stretch>
            <a:fillRect/>
          </a:stretch>
        </p:blipFill>
        <p:spPr>
          <a:xfrm>
            <a:off x="277663" y="1269999"/>
            <a:ext cx="6651245" cy="4988435"/>
          </a:xfrm>
          <a:prstGeom prst="rect">
            <a:avLst/>
          </a:prstGeom>
          <a:ln w="12700">
            <a:miter lim="400000"/>
          </a:ln>
        </p:spPr>
      </p:pic>
      <p:sp>
        <p:nvSpPr>
          <p:cNvPr id="214"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15"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18"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19"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22"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25"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2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29"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230"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231"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232"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235"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23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39"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240"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241"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Paean to the Bourgeosie II"/>
          <p:cNvSpPr txBox="1"/>
          <p:nvPr>
            <p:ph type="title" idx="4294967295"/>
          </p:nvPr>
        </p:nvSpPr>
        <p:spPr>
          <a:xfrm>
            <a:off x="457200" y="-1"/>
            <a:ext cx="8255000" cy="1270001"/>
          </a:xfrm>
          <a:prstGeom prst="rect">
            <a:avLst/>
          </a:prstGeom>
        </p:spPr>
        <p:txBody>
          <a:bodyPr>
            <a:normAutofit fontScale="100000" lnSpcReduction="0"/>
          </a:bodyPr>
          <a:lstStyle>
            <a:lvl1pPr defTabSz="448055">
              <a:defRPr sz="5880">
                <a:solidFill>
                  <a:srgbClr val="000080"/>
                </a:solidFill>
              </a:defRPr>
            </a:lvl1pPr>
          </a:lstStyle>
          <a:p>
            <a:pPr/>
            <a:r>
              <a:t>Paean to the Bourgeosie II</a:t>
            </a:r>
          </a:p>
        </p:txBody>
      </p:sp>
      <p:sp>
        <p:nvSpPr>
          <p:cNvPr id="53" name="Revolutionary Change and Unveiling:…"/>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288036">
              <a:buSzTx/>
              <a:buFontTx/>
              <a:buNone/>
              <a:defRPr b="1" sz="1890">
                <a:latin typeface="+mj-lt"/>
                <a:ea typeface="+mj-ea"/>
                <a:cs typeface="+mj-cs"/>
                <a:sym typeface="Helvetica"/>
              </a:defRPr>
            </a:pPr>
            <a:r>
              <a:t>Revolutionary Change and Unveiling:</a:t>
            </a:r>
          </a:p>
          <a:p>
            <a:pPr marL="216026" indent="-216026" defTabSz="288036">
              <a:defRPr sz="1512">
                <a:latin typeface="Times New Roman"/>
                <a:ea typeface="Times New Roman"/>
                <a:cs typeface="Times New Roman"/>
                <a:sym typeface="Times New Roman"/>
              </a:defRPr>
            </a:pPr>
            <a:r>
              <a:t>“Constant revolutionising of production, </a:t>
            </a:r>
          </a:p>
          <a:p>
            <a:pPr marL="216026" indent="-216026" defTabSz="288036">
              <a:defRPr sz="1512">
                <a:latin typeface="Times New Roman"/>
                <a:ea typeface="Times New Roman"/>
                <a:cs typeface="Times New Roman"/>
                <a:sym typeface="Times New Roman"/>
              </a:defRPr>
            </a:pPr>
            <a:r>
              <a:t>“uninterrupted disturbance of all social conditions, </a:t>
            </a:r>
          </a:p>
          <a:p>
            <a:pPr marL="216026" indent="-216026" defTabSz="288036">
              <a:defRPr sz="1512">
                <a:latin typeface="Times New Roman"/>
                <a:ea typeface="Times New Roman"/>
                <a:cs typeface="Times New Roman"/>
                <a:sym typeface="Times New Roman"/>
              </a:defRPr>
            </a:pPr>
            <a:r>
              <a:t>“everlasting uncertainty and agitation distinguish the bourgeois epoch from all earlier ones. </a:t>
            </a:r>
          </a:p>
          <a:p>
            <a:pPr marL="216026" indent="-216026" defTabSz="288036">
              <a:defRPr sz="1512">
                <a:latin typeface="Times New Roman"/>
                <a:ea typeface="Times New Roman"/>
                <a:cs typeface="Times New Roman"/>
                <a:sym typeface="Times New Roman"/>
              </a:defRPr>
            </a:pPr>
            <a:r>
              <a:t>“All fixed, fast-frozen relations, with their train of ancient and venerable prejudices and opinions, are swept away, </a:t>
            </a:r>
          </a:p>
          <a:p>
            <a:pPr marL="216026" indent="-216026" defTabSz="288036">
              <a:defRPr sz="1512">
                <a:latin typeface="Times New Roman"/>
                <a:ea typeface="Times New Roman"/>
                <a:cs typeface="Times New Roman"/>
                <a:sym typeface="Times New Roman"/>
              </a:defRPr>
            </a:pPr>
            <a:r>
              <a:t>“all new-formed ones become antiquated before they can ossify. </a:t>
            </a:r>
          </a:p>
          <a:p>
            <a:pPr marL="216026" indent="-216026" defTabSz="288036">
              <a:defRPr sz="1512">
                <a:latin typeface="Times New Roman"/>
                <a:ea typeface="Times New Roman"/>
                <a:cs typeface="Times New Roman"/>
                <a:sym typeface="Times New Roman"/>
              </a:defRPr>
            </a:pPr>
            <a:r>
              <a:t>“All that is solid melts into air, </a:t>
            </a:r>
          </a:p>
          <a:p>
            <a:pPr marL="216026" indent="-216026" defTabSz="288036">
              <a:defRPr sz="1512">
                <a:latin typeface="Times New Roman"/>
                <a:ea typeface="Times New Roman"/>
                <a:cs typeface="Times New Roman"/>
                <a:sym typeface="Times New Roman"/>
              </a:defRPr>
            </a:pPr>
            <a:r>
              <a:t>“all that is holy is profaned, and </a:t>
            </a:r>
          </a:p>
          <a:p>
            <a:pPr marL="216026" indent="-216026" defTabSz="288036">
              <a:defRPr sz="1512">
                <a:latin typeface="Times New Roman"/>
                <a:ea typeface="Times New Roman"/>
                <a:cs typeface="Times New Roman"/>
                <a:sym typeface="Times New Roman"/>
              </a:defRPr>
            </a:pPr>
            <a:r>
              <a:t>“man is at last compelled to face with sober senses his real conditions of life, and his relations with his kind…</a:t>
            </a:r>
          </a:p>
        </p:txBody>
      </p:sp>
      <p:sp>
        <p:nvSpPr>
          <p:cNvPr id="54"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5"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244"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24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48"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25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52"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255"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258"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261"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26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65"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266"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26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70"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271"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272"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27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76"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277"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278"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279"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280"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281"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284"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285"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286"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Paean to the Bourgeosie III"/>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solidFill>
                  <a:srgbClr val="000080"/>
                </a:solidFill>
              </a:defRPr>
            </a:lvl1pPr>
          </a:lstStyle>
          <a:p>
            <a:pPr/>
            <a:r>
              <a:t>Paean to the Bourgeosie III</a:t>
            </a:r>
          </a:p>
        </p:txBody>
      </p:sp>
      <p:sp>
        <p:nvSpPr>
          <p:cNvPr id="58" name="Globalization:…"/>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306324">
              <a:spcBef>
                <a:spcPts val="800"/>
              </a:spcBef>
              <a:buSzTx/>
              <a:buFontTx/>
              <a:buNone/>
              <a:defRPr b="1" sz="2010">
                <a:latin typeface="+mj-lt"/>
                <a:ea typeface="+mj-ea"/>
                <a:cs typeface="+mj-cs"/>
                <a:sym typeface="Helvetica"/>
              </a:defRPr>
            </a:pPr>
            <a:r>
              <a:t>Globalization:</a:t>
            </a:r>
          </a:p>
          <a:p>
            <a:pPr marL="229742" indent="-229742" defTabSz="306324">
              <a:spcBef>
                <a:spcPts val="800"/>
              </a:spcBef>
              <a:defRPr sz="1608">
                <a:latin typeface="Times New Roman"/>
                <a:ea typeface="Times New Roman"/>
                <a:cs typeface="Times New Roman"/>
                <a:sym typeface="Times New Roman"/>
              </a:defRPr>
            </a:pPr>
            <a:r>
              <a:t>“The bourgeoisie has subjected the country to the rule of the towns. </a:t>
            </a:r>
          </a:p>
          <a:p>
            <a:pPr marL="229742" indent="-229742" defTabSz="306324">
              <a:spcBef>
                <a:spcPts val="800"/>
              </a:spcBef>
              <a:defRPr sz="1608">
                <a:latin typeface="Times New Roman"/>
                <a:ea typeface="Times New Roman"/>
                <a:cs typeface="Times New Roman"/>
                <a:sym typeface="Times New Roman"/>
              </a:defRPr>
            </a:pPr>
            <a:r>
              <a:t>“It has created enormous cities, </a:t>
            </a:r>
          </a:p>
          <a:p>
            <a:pPr marL="229742" indent="-229742" defTabSz="306324">
              <a:spcBef>
                <a:spcPts val="800"/>
              </a:spcBef>
              <a:defRPr sz="1608">
                <a:latin typeface="Times New Roman"/>
                <a:ea typeface="Times New Roman"/>
                <a:cs typeface="Times New Roman"/>
                <a:sym typeface="Times New Roman"/>
              </a:defRPr>
            </a:pPr>
            <a:r>
              <a:t>“has greatly increased the urban population as compared with the rural, and </a:t>
            </a:r>
          </a:p>
          <a:p>
            <a:pPr marL="229742" indent="-229742" defTabSz="306324">
              <a:spcBef>
                <a:spcPts val="800"/>
              </a:spcBef>
              <a:defRPr sz="1608">
                <a:latin typeface="Times New Roman"/>
                <a:ea typeface="Times New Roman"/>
                <a:cs typeface="Times New Roman"/>
                <a:sym typeface="Times New Roman"/>
              </a:defRPr>
            </a:pPr>
            <a:r>
              <a:t>“has thus rescued a considerable part of the population from the idiocy of rural life. </a:t>
            </a:r>
          </a:p>
          <a:p>
            <a:pPr marL="229742" indent="-229742" defTabSz="306324">
              <a:spcBef>
                <a:spcPts val="800"/>
              </a:spcBef>
              <a:defRPr sz="1608">
                <a:latin typeface="Times New Roman"/>
                <a:ea typeface="Times New Roman"/>
                <a:cs typeface="Times New Roman"/>
                <a:sym typeface="Times New Roman"/>
              </a:defRPr>
            </a:pPr>
            <a:r>
              <a:t>“Just as it has made the country dependent on the towns, </a:t>
            </a:r>
          </a:p>
          <a:p>
            <a:pPr marL="229742" indent="-229742" defTabSz="306324">
              <a:spcBef>
                <a:spcPts val="800"/>
              </a:spcBef>
              <a:defRPr sz="1608">
                <a:latin typeface="Times New Roman"/>
                <a:ea typeface="Times New Roman"/>
                <a:cs typeface="Times New Roman"/>
                <a:sym typeface="Times New Roman"/>
              </a:defRPr>
            </a:pPr>
            <a:r>
              <a:t>“so it has made barbarian and semi-barbarian countries dependent on the civilised ones, </a:t>
            </a:r>
          </a:p>
          <a:p>
            <a:pPr marL="229742" indent="-229742" defTabSz="306324">
              <a:spcBef>
                <a:spcPts val="800"/>
              </a:spcBef>
              <a:defRPr sz="1608">
                <a:latin typeface="Times New Roman"/>
                <a:ea typeface="Times New Roman"/>
                <a:cs typeface="Times New Roman"/>
                <a:sym typeface="Times New Roman"/>
              </a:defRPr>
            </a:pPr>
            <a:r>
              <a:t>“nations of peasants on nations of bourgeois, </a:t>
            </a:r>
          </a:p>
          <a:p>
            <a:pPr marL="229742" indent="-229742" defTabSz="306324">
              <a:spcBef>
                <a:spcPts val="800"/>
              </a:spcBef>
              <a:defRPr sz="1608">
                <a:latin typeface="Times New Roman"/>
                <a:ea typeface="Times New Roman"/>
                <a:cs typeface="Times New Roman"/>
                <a:sym typeface="Times New Roman"/>
              </a:defRPr>
            </a:pPr>
            <a:r>
              <a:t>“the East on the West…</a:t>
            </a:r>
          </a:p>
        </p:txBody>
      </p:sp>
      <p:sp>
        <p:nvSpPr>
          <p:cNvPr id="59"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60"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28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90"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291"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292"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29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96"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297"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298"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01"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02"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03"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06"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07"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08"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11"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1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5"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16"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17"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18"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21"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24"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25"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26"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27"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28"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33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2"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333"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33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7"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338"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Karl Marx: Capital: Part VII: The Accumulation of Capita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Karl Marx: Capital: Part VII: The Accumulation of Capital</a:t>
            </a:r>
          </a:p>
        </p:txBody>
      </p:sp>
      <p:sp>
        <p:nvSpPr>
          <p:cNvPr id="63" name="This is where the book starts to sing—to me. What I got out of chapter 23:…"/>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402336">
              <a:spcBef>
                <a:spcPts val="1000"/>
              </a:spcBef>
              <a:buSzTx/>
              <a:buFontTx/>
              <a:buNone/>
              <a:defRPr sz="2112">
                <a:latin typeface="Times New Roman"/>
                <a:ea typeface="Times New Roman"/>
                <a:cs typeface="Times New Roman"/>
                <a:sym typeface="Times New Roman"/>
              </a:defRPr>
            </a:pPr>
            <a:r>
              <a:t>This is where the book starts to sing—to me. What I got out of chapter 23:</a:t>
            </a:r>
          </a:p>
          <a:p>
            <a:pPr marL="211755" indent="-211755" defTabSz="402336">
              <a:spcBef>
                <a:spcPts val="1000"/>
              </a:spcBef>
              <a:buFontTx/>
              <a:defRPr sz="2112">
                <a:latin typeface="Times New Roman"/>
                <a:ea typeface="Times New Roman"/>
                <a:cs typeface="Times New Roman"/>
                <a:sym typeface="Times New Roman"/>
              </a:defRPr>
            </a:pPr>
            <a:r>
              <a:t>To quote from the </a:t>
            </a:r>
            <a:r>
              <a:rPr i="1"/>
              <a:t>Communist Manifesto</a:t>
            </a:r>
            <a:r>
              <a:t>, “the executive of the modern state is a committee for managing the affairs of the </a:t>
            </a:r>
            <a:r>
              <a:rPr i="1"/>
              <a:t>business class</a:t>
            </a:r>
            <a:r>
              <a:t>.” Wealth speaks loudly, and influences the government to arrange things for the convenience of wealth—to keep wages low, and workers available. Marx quotes a protest from </a:t>
            </a:r>
            <a:r>
              <a:rPr i="1"/>
              <a:t>The Times</a:t>
            </a:r>
            <a:r>
              <a:t> of London against the demands of capital in 1863:</a:t>
            </a:r>
          </a:p>
          <a:p>
            <a:pPr lvl="1" marL="547035" indent="-211755" defTabSz="402336">
              <a:spcBef>
                <a:spcPts val="1000"/>
              </a:spcBef>
              <a:buFontTx/>
              <a:buChar char="•"/>
              <a:defRPr sz="2112">
                <a:latin typeface="Times New Roman"/>
                <a:ea typeface="Times New Roman"/>
                <a:cs typeface="Times New Roman"/>
                <a:sym typeface="Times New Roman"/>
              </a:defRPr>
            </a:pPr>
            <a:r>
              <a:t>“Mr. Edmund Potter is so impressed with the exceptional and supreme importance of the cotton masters that, in order to preserve this class and perpetuate their profession, he would keep half a million of the labouring class confined in a great moral workhouse against their will.… We must confess that we do not think it ‘worth while,’ or even possible, to keep the human machinery in order—that is to shut it up and keep it oiled till it is wanted. Human machinery will rust under inaction, oil and rub it as you may. Moreover, the human machinery will, as we have just seen, get the steam up of its own accord, and burst or run amuck…”</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34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2"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345"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348"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349"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350"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351"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354"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355"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356"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357"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358"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359"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362"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365"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366"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369"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370"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373"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374"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377"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378"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379"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380"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381"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382"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383"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384"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387"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Alienation”"/>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“Alienation”</a:t>
            </a:r>
          </a:p>
        </p:txBody>
      </p:sp>
      <p:sp>
        <p:nvSpPr>
          <p:cNvPr id="66" name="Capital is made up of what the workers produce:…"/>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t>Capital is made up of what the workers produce:</a:t>
            </a:r>
          </a:p>
          <a:p>
            <a:pPr marL="199724" indent="-199724" defTabSz="379475">
              <a:spcBef>
                <a:spcPts val="900"/>
              </a:spcBef>
              <a:buFontTx/>
              <a:defRPr sz="1992">
                <a:latin typeface="Times New Roman"/>
                <a:ea typeface="Times New Roman"/>
                <a:cs typeface="Times New Roman"/>
                <a:sym typeface="Times New Roman"/>
              </a:defRPr>
            </a:pPr>
            <a:r>
              <a:t>But what the workers produce then does not advance their interests or make them happy…</a:t>
            </a:r>
          </a:p>
          <a:p>
            <a:pPr marL="199724" indent="-199724" defTabSz="379475">
              <a:spcBef>
                <a:spcPts val="900"/>
              </a:spcBef>
              <a:buFontTx/>
              <a:defRPr sz="1992">
                <a:latin typeface="Times New Roman"/>
                <a:ea typeface="Times New Roman"/>
                <a:cs typeface="Times New Roman"/>
                <a:sym typeface="Times New Roman"/>
              </a:defRPr>
            </a:pPr>
            <a:r>
              <a:t>Instead, what the workers have produced somehow escapes from human control…</a:t>
            </a:r>
          </a:p>
          <a:p>
            <a:pPr marL="199724" indent="-199724" defTabSz="379475">
              <a:spcBef>
                <a:spcPts val="900"/>
              </a:spcBef>
              <a:buFontTx/>
              <a:defRPr sz="1992">
                <a:latin typeface="Times New Roman"/>
                <a:ea typeface="Times New Roman"/>
                <a:cs typeface="Times New Roman"/>
                <a:sym typeface="Times New Roman"/>
              </a:defRPr>
            </a:pPr>
            <a:r>
              <a:t>It then imposes itself on people, and bosses them around…</a:t>
            </a:r>
          </a:p>
          <a:p>
            <a:pPr marL="199724" indent="-199724" defTabSz="379475">
              <a:spcBef>
                <a:spcPts val="900"/>
              </a:spcBef>
              <a:buFontTx/>
              <a:defRPr sz="1992">
                <a:latin typeface="Times New Roman"/>
                <a:ea typeface="Times New Roman"/>
                <a:cs typeface="Times New Roman"/>
                <a:sym typeface="Times New Roman"/>
              </a:defRPr>
            </a:pPr>
            <a:r>
              <a:t>Note: it’s not that capital transfers human freedom and flourishing from the workers to the capitalists:</a:t>
            </a:r>
          </a:p>
          <a:p>
            <a:pPr lvl="1" marL="515954" indent="-199724" defTabSz="379475">
              <a:spcBef>
                <a:spcPts val="900"/>
              </a:spcBef>
              <a:buFontTx/>
              <a:buChar char="•"/>
              <a:defRPr sz="1992">
                <a:latin typeface="Times New Roman"/>
                <a:ea typeface="Times New Roman"/>
                <a:cs typeface="Times New Roman"/>
                <a:sym typeface="Times New Roman"/>
              </a:defRPr>
            </a:pPr>
            <a:r>
              <a:t>The capitalists have to act like capitalists—push wages down, speedup the line, and reinvest their profits</a:t>
            </a:r>
          </a:p>
          <a:p>
            <a:pPr lvl="1" marL="515954" indent="-199724" defTabSz="379475">
              <a:spcBef>
                <a:spcPts val="900"/>
              </a:spcBef>
              <a:buFontTx/>
              <a:buChar char="•"/>
              <a:defRPr sz="1992">
                <a:latin typeface="Times New Roman"/>
                <a:ea typeface="Times New Roman"/>
                <a:cs typeface="Times New Roman"/>
                <a:sym typeface="Times New Roman"/>
              </a:defRPr>
            </a:pPr>
            <a:r>
              <a:t>If they don’t? They become uncompetitive go bankrupt, and become workers</a:t>
            </a:r>
          </a:p>
          <a:p>
            <a:pPr marL="199724" indent="-199724" defTabSz="379475">
              <a:spcBef>
                <a:spcPts val="900"/>
              </a:spcBef>
              <a:buFontTx/>
              <a:defRPr sz="1992">
                <a:latin typeface="Times New Roman"/>
                <a:ea typeface="Times New Roman"/>
                <a:cs typeface="Times New Roman"/>
                <a:sym typeface="Times New Roman"/>
              </a:defRPr>
            </a:pPr>
            <a:r>
              <a:t>This is Marx’s theory of “alienation”—what one has made then remakes you</a:t>
            </a:r>
          </a:p>
          <a:p>
            <a:pPr lvl="1" marL="515954" indent="-199724" defTabSz="379475">
              <a:spcBef>
                <a:spcPts val="900"/>
              </a:spcBef>
              <a:buFontTx/>
              <a:buChar char="•"/>
              <a:defRPr sz="1992">
                <a:latin typeface="Times New Roman"/>
                <a:ea typeface="Times New Roman"/>
                <a:cs typeface="Times New Roman"/>
                <a:sym typeface="Times New Roman"/>
              </a:defRPr>
            </a:pPr>
            <a:r>
              <a:t>“Here in America, everyone watches television. In Soviet Russia, television watches you!”</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390"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391"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394"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397"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398"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01"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02"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03"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06"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07"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10"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11"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Review: 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Review: Allen: Reform and Democracy</a:t>
            </a:r>
          </a:p>
        </p:txBody>
      </p:sp>
      <p:sp>
        <p:nvSpPr>
          <p:cNvPr id="415"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416"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419"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420"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423"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424"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427"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Accumulate, Accumulate!"/>
          <p:cNvSpPr txBox="1"/>
          <p:nvPr>
            <p:ph type="title" idx="4294967295"/>
          </p:nvPr>
        </p:nvSpPr>
        <p:spPr>
          <a:xfrm>
            <a:off x="277663" y="-1"/>
            <a:ext cx="8572501" cy="1267124"/>
          </a:xfrm>
          <a:prstGeom prst="rect">
            <a:avLst/>
          </a:prstGeom>
        </p:spPr>
        <p:txBody>
          <a:bodyPr>
            <a:normAutofit fontScale="100000" lnSpcReduction="0"/>
          </a:bodyPr>
          <a:lstStyle>
            <a:lvl1pPr defTabSz="416052">
              <a:defRPr sz="5460">
                <a:latin typeface="+mj-lt"/>
                <a:ea typeface="+mj-ea"/>
                <a:cs typeface="+mj-cs"/>
                <a:sym typeface="Helvetica"/>
              </a:defRPr>
            </a:lvl1pPr>
          </a:lstStyle>
          <a:p>
            <a:pPr/>
            <a:r>
              <a:t>Accumulate, Accumulate!</a:t>
            </a:r>
          </a:p>
        </p:txBody>
      </p:sp>
      <p:sp>
        <p:nvSpPr>
          <p:cNvPr id="69" name="A capitalist market economy is driven to invest and reinvest to boost the economy’s capital stock:…"/>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invest and reinvest to boost the economy’s capital stock:</a:t>
            </a:r>
          </a:p>
          <a:p>
            <a:pPr marL="170848" indent="-170848" defTabSz="324611">
              <a:spcBef>
                <a:spcPts val="800"/>
              </a:spcBef>
              <a:buFontTx/>
              <a:defRPr sz="1703">
                <a:latin typeface="Times New Roman"/>
                <a:ea typeface="Times New Roman"/>
                <a:cs typeface="Times New Roman"/>
                <a:sym typeface="Times New Roman"/>
              </a:defRPr>
            </a:pPr>
            <a:r>
              <a:t>“Accumulation for the sake of accumulation, production for the sake of production: this was the formula in which classical economics expressed the historical mission of the bourgeoisie in the period of its domination. Not for one instant did it deceive itself over the nature of wealth’s birth-pangs. But what use is it to lament a historical necessity? If, in the eyes of classical economics, the proletarian is merely a machine for the production of surplus-value, the capitalist too is merely a machine for the transformation of this surplus-value into surplus capital…”</a:t>
            </a:r>
          </a:p>
          <a:p>
            <a:pPr marL="170848" indent="-170848" defTabSz="324611">
              <a:spcBef>
                <a:spcPts val="800"/>
              </a:spcBef>
              <a:buFontTx/>
              <a:defRPr sz="1703">
                <a:latin typeface="Times New Roman"/>
                <a:ea typeface="Times New Roman"/>
                <a:cs typeface="Times New Roman"/>
                <a:sym typeface="Times New Roman"/>
              </a:defRPr>
            </a:pPr>
          </a:p>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become more capital intensive:</a:t>
            </a:r>
          </a:p>
          <a:p>
            <a:pPr marL="170848" indent="-170848" defTabSz="324611">
              <a:spcBef>
                <a:spcPts val="800"/>
              </a:spcBef>
              <a:buFontTx/>
              <a:defRPr sz="1703">
                <a:latin typeface="Times New Roman"/>
                <a:ea typeface="Times New Roman"/>
                <a:cs typeface="Times New Roman"/>
                <a:sym typeface="Times New Roman"/>
              </a:defRPr>
            </a:pPr>
            <a:r>
              <a:t>“The law of the progressive growth of the constant part of capital in comparison with the variable part is confirmed at every step … by the comparative analysis of the prices of commodities, whether we compare different economic epochs or different nations in the same epoch. The relative magnitude of the part of the price which represents the value of the means of production, or the constant part of the capital, is in direct proportion to the progress of accumulation, whereas the relative magnitude of the other part of the price, which represents the variable part of the capital, or the payment made for labour, is in inverse proportion to the progress of accumulation…”</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430"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